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89" r:id="rId3"/>
    <p:sldId id="390" r:id="rId4"/>
    <p:sldId id="393" r:id="rId5"/>
    <p:sldId id="391" r:id="rId6"/>
    <p:sldId id="392" r:id="rId7"/>
    <p:sldId id="359" r:id="rId8"/>
    <p:sldId id="361" r:id="rId9"/>
    <p:sldId id="362" r:id="rId10"/>
    <p:sldId id="363" r:id="rId11"/>
    <p:sldId id="364" r:id="rId12"/>
    <p:sldId id="401" r:id="rId13"/>
    <p:sldId id="369" r:id="rId14"/>
    <p:sldId id="366" r:id="rId15"/>
    <p:sldId id="360" r:id="rId16"/>
    <p:sldId id="327" r:id="rId17"/>
    <p:sldId id="328" r:id="rId18"/>
    <p:sldId id="329" r:id="rId19"/>
    <p:sldId id="37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6" r:id="rId28"/>
    <p:sldId id="399" r:id="rId29"/>
    <p:sldId id="400" r:id="rId30"/>
    <p:sldId id="347" r:id="rId31"/>
    <p:sldId id="350" r:id="rId32"/>
    <p:sldId id="349" r:id="rId33"/>
    <p:sldId id="402" r:id="rId34"/>
    <p:sldId id="351" r:id="rId35"/>
    <p:sldId id="408" r:id="rId36"/>
    <p:sldId id="370" r:id="rId37"/>
    <p:sldId id="374" r:id="rId38"/>
    <p:sldId id="395" r:id="rId39"/>
    <p:sldId id="309" r:id="rId40"/>
    <p:sldId id="310" r:id="rId41"/>
    <p:sldId id="311" r:id="rId42"/>
    <p:sldId id="257" r:id="rId43"/>
    <p:sldId id="294" r:id="rId44"/>
    <p:sldId id="317" r:id="rId45"/>
    <p:sldId id="319" r:id="rId46"/>
    <p:sldId id="394" r:id="rId47"/>
    <p:sldId id="320" r:id="rId48"/>
    <p:sldId id="264" r:id="rId49"/>
    <p:sldId id="345" r:id="rId50"/>
    <p:sldId id="344" r:id="rId51"/>
    <p:sldId id="403" r:id="rId52"/>
    <p:sldId id="321" r:id="rId53"/>
    <p:sldId id="259" r:id="rId54"/>
    <p:sldId id="318" r:id="rId55"/>
    <p:sldId id="295" r:id="rId56"/>
    <p:sldId id="267" r:id="rId57"/>
    <p:sldId id="296" r:id="rId58"/>
    <p:sldId id="270" r:id="rId59"/>
    <p:sldId id="297" r:id="rId60"/>
    <p:sldId id="272" r:id="rId61"/>
    <p:sldId id="316" r:id="rId62"/>
    <p:sldId id="300" r:id="rId63"/>
    <p:sldId id="292" r:id="rId64"/>
    <p:sldId id="276" r:id="rId65"/>
    <p:sldId id="293" r:id="rId66"/>
    <p:sldId id="301" r:id="rId67"/>
    <p:sldId id="307" r:id="rId68"/>
    <p:sldId id="302" r:id="rId69"/>
    <p:sldId id="303" r:id="rId70"/>
    <p:sldId id="308" r:id="rId71"/>
    <p:sldId id="279" r:id="rId72"/>
    <p:sldId id="280" r:id="rId73"/>
    <p:sldId id="291" r:id="rId74"/>
    <p:sldId id="304" r:id="rId75"/>
    <p:sldId id="305" r:id="rId76"/>
    <p:sldId id="306" r:id="rId77"/>
    <p:sldId id="283" r:id="rId78"/>
    <p:sldId id="282" r:id="rId79"/>
    <p:sldId id="312" r:id="rId80"/>
    <p:sldId id="313" r:id="rId81"/>
    <p:sldId id="314" r:id="rId82"/>
    <p:sldId id="284" r:id="rId83"/>
    <p:sldId id="285" r:id="rId84"/>
    <p:sldId id="383" r:id="rId85"/>
    <p:sldId id="315" r:id="rId86"/>
    <p:sldId id="286" r:id="rId87"/>
    <p:sldId id="287" r:id="rId88"/>
    <p:sldId id="367" r:id="rId89"/>
    <p:sldId id="375" r:id="rId90"/>
    <p:sldId id="396" r:id="rId91"/>
    <p:sldId id="353" r:id="rId92"/>
    <p:sldId id="384" r:id="rId93"/>
    <p:sldId id="352" r:id="rId94"/>
    <p:sldId id="354" r:id="rId95"/>
    <p:sldId id="355" r:id="rId96"/>
    <p:sldId id="385" r:id="rId97"/>
    <p:sldId id="386" r:id="rId98"/>
    <p:sldId id="357" r:id="rId99"/>
    <p:sldId id="356" r:id="rId100"/>
    <p:sldId id="388" r:id="rId101"/>
    <p:sldId id="358" r:id="rId102"/>
    <p:sldId id="372" r:id="rId103"/>
    <p:sldId id="376" r:id="rId104"/>
    <p:sldId id="378" r:id="rId105"/>
    <p:sldId id="407" r:id="rId106"/>
    <p:sldId id="404" r:id="rId107"/>
    <p:sldId id="380" r:id="rId10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67494" autoAdjust="0"/>
  </p:normalViewPr>
  <p:slideViewPr>
    <p:cSldViewPr snapToGrid="0">
      <p:cViewPr varScale="1">
        <p:scale>
          <a:sx n="44" d="100"/>
          <a:sy n="44" d="100"/>
        </p:scale>
        <p:origin x="1560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7972283-A204-4837-BB75-068645FFD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09243-BF71-46DC-8B5D-CF935F42C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9C948-95B8-4F52-9403-3619C4ADDC4E}" type="datetimeFigureOut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AB30A-C4D8-4AA6-B86A-BAFB16C3B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EF0D77-54EA-4D63-96D2-7E78FDED2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488C-3065-4FF3-8D21-2B0742E99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5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F0BD-D1FE-40AF-9E09-AC34932E0A13}" type="datetimeFigureOut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40E29-FCC9-47B8-BFAE-B141FD781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6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9C0&amp;stname=%25E5%25A4%25A9%25E6%25AF%258D&amp;datepicker=2022-06&amp;altitude=35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3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請首先前往我們提供的 </a:t>
            </a:r>
            <a:r>
              <a:rPr lang="en-US" altLang="zh-TW" dirty="0"/>
              <a:t>GitHub </a:t>
            </a:r>
            <a:r>
              <a:rPr lang="zh-TW" altLang="en-US" dirty="0"/>
              <a:t>文件夾，下載所有文件並將其上傳到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將美國各州的 </a:t>
            </a:r>
            <a:r>
              <a:rPr lang="en-US" altLang="zh-TW" dirty="0"/>
              <a:t>COVID-19 </a:t>
            </a:r>
            <a:r>
              <a:rPr lang="zh-TW" altLang="en-US" dirty="0"/>
              <a:t>死亡病例數繪製為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COVID-19 </a:t>
            </a:r>
            <a:r>
              <a:rPr lang="zh-TW" altLang="en-US" dirty="0"/>
              <a:t>繪製美國各州的死亡人數和死亡比率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這邊需要登錄 </a:t>
            </a:r>
            <a:r>
              <a:rPr lang="en-US" altLang="zh-TW" dirty="0"/>
              <a:t>GitHub </a:t>
            </a:r>
            <a:r>
              <a:rPr lang="zh-TW" altLang="en-US" dirty="0"/>
              <a:t>才能下載文件。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請根據我們在 </a:t>
            </a:r>
            <a:r>
              <a:rPr lang="en-US" altLang="zh-TW" dirty="0"/>
              <a:t>GitHub </a:t>
            </a:r>
            <a:r>
              <a:rPr lang="zh-TW" altLang="en-US" dirty="0"/>
              <a:t>中提供的文件，</a:t>
            </a:r>
            <a:endParaRPr lang="en-US" altLang="zh-TW" dirty="0"/>
          </a:p>
          <a:p>
            <a:r>
              <a:rPr lang="zh-TW" altLang="en-US" dirty="0"/>
              <a:t>根據 </a:t>
            </a:r>
            <a:r>
              <a:rPr lang="en-US" altLang="zh-TW" dirty="0"/>
              <a:t>covid_us_states.csv </a:t>
            </a:r>
            <a:r>
              <a:rPr lang="zh-TW" altLang="en-US" dirty="0"/>
              <a:t>中的 </a:t>
            </a:r>
            <a:r>
              <a:rPr lang="en-US" altLang="zh-TW" dirty="0" err="1"/>
              <a:t>Death_cases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Death_rate</a:t>
            </a:r>
            <a:r>
              <a:rPr lang="en-US" altLang="zh-TW" dirty="0"/>
              <a:t> </a:t>
            </a:r>
            <a:r>
              <a:rPr lang="zh-TW" altLang="en-US" dirty="0"/>
              <a:t>繪製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08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171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639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065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961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14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</a:t>
            </a:r>
            <a:r>
              <a:rPr lang="zh-TW" altLang="en-US" dirty="0"/>
              <a:t>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requests </a:t>
            </a:r>
            <a:r>
              <a:rPr lang="zh-TW" altLang="en-US" u="none" dirty="0"/>
              <a:t>是用於發送 </a:t>
            </a:r>
            <a:r>
              <a:rPr lang="en-US" altLang="zh-TW" u="none" dirty="0"/>
              <a:t>HTTP </a:t>
            </a:r>
            <a:r>
              <a:rPr lang="zh-TW" altLang="en-US" u="none" dirty="0"/>
              <a:t>請求並獲得響應。</a:t>
            </a:r>
            <a:endParaRPr lang="en-US" altLang="zh-TW" u="none" dirty="0"/>
          </a:p>
          <a:p>
            <a:r>
              <a:rPr lang="en-US" altLang="zh-TW" u="none" dirty="0" err="1"/>
              <a:t>BeautifulSoup</a:t>
            </a:r>
            <a:r>
              <a:rPr lang="en-US" altLang="zh-TW" u="none" dirty="0"/>
              <a:t> </a:t>
            </a:r>
            <a:r>
              <a:rPr lang="zh-TW" altLang="en-US" u="none" dirty="0"/>
              <a:t>用於分析和抓取 </a:t>
            </a:r>
            <a:r>
              <a:rPr lang="en-US" altLang="zh-TW" u="none" dirty="0"/>
              <a:t>HTML </a:t>
            </a:r>
            <a:r>
              <a:rPr lang="zh-TW" altLang="en-US" u="none" dirty="0"/>
              <a:t>中的元素。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4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get() </a:t>
            </a:r>
            <a:r>
              <a:rPr lang="zh-TW" altLang="en-US" dirty="0"/>
              <a:t>函數獲得網站資訊，將爬蟲的資料列印在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中。</a:t>
            </a:r>
            <a:endParaRPr lang="en-US" altLang="zh-TW" dirty="0"/>
          </a:p>
          <a:p>
            <a:r>
              <a:rPr lang="zh-TW" altLang="en-US" dirty="0"/>
              <a:t>可以使用我們提供的網址：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url</a:t>
            </a:r>
            <a:r>
              <a:rPr lang="en-US" altLang="zh-TW" u="none" dirty="0"/>
              <a:t> </a:t>
            </a:r>
            <a:r>
              <a:rPr lang="zh-TW" altLang="en-US" u="none" dirty="0"/>
              <a:t>用來定義網站網址，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requests.get</a:t>
            </a:r>
            <a:r>
              <a:rPr lang="zh-TW" altLang="en-US" u="none" dirty="0"/>
              <a:t> 用來回傳我們剛剛定義的</a:t>
            </a:r>
            <a:r>
              <a:rPr lang="en-US" altLang="zh-TW" u="none" dirty="0" err="1"/>
              <a:t>url</a:t>
            </a:r>
            <a:r>
              <a:rPr lang="zh-TW" altLang="en-US" u="none" dirty="0"/>
              <a:t>也就是網址，這邊設置變數為</a:t>
            </a:r>
            <a:r>
              <a:rPr lang="en-US" altLang="zh-TW" u="none" dirty="0"/>
              <a:t>response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再來用</a:t>
            </a:r>
            <a:r>
              <a:rPr lang="en-US" altLang="zh-TW" u="none" dirty="0"/>
              <a:t>print</a:t>
            </a:r>
            <a:r>
              <a:rPr lang="zh-TW" altLang="en-US" u="none" dirty="0"/>
              <a:t>將內容印出來。</a:t>
            </a:r>
            <a:endParaRPr lang="en-US" altLang="zh-TW" u="non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8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列印出來的內容如圖所示。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i="0" u="none" dirty="0"/>
              <a:t>如果輸入的 </a:t>
            </a:r>
            <a:r>
              <a:rPr lang="en-US" altLang="zh-TW" i="0" u="none" dirty="0"/>
              <a:t>URL </a:t>
            </a:r>
            <a:r>
              <a:rPr lang="zh-TW" altLang="en-US" i="0" u="none" dirty="0"/>
              <a:t>有 </a:t>
            </a:r>
            <a:r>
              <a:rPr lang="en-US" altLang="zh-TW" i="0" u="none" dirty="0"/>
              <a:t>R-18 </a:t>
            </a:r>
            <a:r>
              <a:rPr lang="zh-TW" altLang="en-US" i="0" u="none" dirty="0"/>
              <a:t>限制，可以使用以下程式碼去抓要的資料。</a:t>
            </a:r>
            <a:endParaRPr lang="en-US" altLang="zh-TW" i="0" u="none" dirty="0"/>
          </a:p>
          <a:p>
            <a:r>
              <a:rPr lang="zh-TW" altLang="en-US" i="0" u="none" dirty="0"/>
              <a:t>將網站中的</a:t>
            </a:r>
            <a:r>
              <a:rPr lang="en-US" altLang="zh-TW" i="0" u="none" dirty="0"/>
              <a:t>HTML</a:t>
            </a:r>
            <a:r>
              <a:rPr lang="zh-TW" altLang="en-US" i="0" u="none" dirty="0"/>
              <a:t>中的屬性為</a:t>
            </a:r>
            <a:r>
              <a:rPr lang="en-US" altLang="zh-TW" i="0" u="none" dirty="0"/>
              <a:t>over18</a:t>
            </a:r>
            <a:r>
              <a:rPr lang="zh-TW" altLang="en-US" i="0" u="none" dirty="0"/>
              <a:t>設定好為</a:t>
            </a:r>
            <a:r>
              <a:rPr lang="en-US" altLang="zh-TW" i="0" u="none" dirty="0"/>
              <a:t>1</a:t>
            </a:r>
            <a:r>
              <a:rPr lang="zh-TW" altLang="en-US" i="0" u="none" dirty="0"/>
              <a:t>後，就可以進去爬蟲我們要的資料。</a:t>
            </a:r>
            <a:endParaRPr lang="en-US" altLang="zh-TW" i="0" u="none" dirty="0"/>
          </a:p>
          <a:p>
            <a:r>
              <a:rPr lang="zh-TW" altLang="en-US" i="0" u="none" dirty="0"/>
              <a:t>因為在網站中，這邊有用到</a:t>
            </a:r>
            <a:r>
              <a:rPr lang="en-US" altLang="zh-TW" i="0" u="none" dirty="0"/>
              <a:t>over18</a:t>
            </a:r>
            <a:r>
              <a:rPr lang="zh-TW" altLang="en-US" i="0" u="none" dirty="0"/>
              <a:t>的屬性，利用</a:t>
            </a:r>
            <a:r>
              <a:rPr lang="en-US" altLang="zh-TW" i="0" u="none" dirty="0"/>
              <a:t>cookie</a:t>
            </a:r>
            <a:r>
              <a:rPr lang="zh-TW" altLang="en-US" i="0" u="none" dirty="0"/>
              <a:t>的方式可以讓我們直接進去網站裡面。</a:t>
            </a:r>
            <a:endParaRPr lang="en-US" altLang="zh-TW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i="0" u="none" dirty="0"/>
              <a:t>一樣使用</a:t>
            </a:r>
            <a:r>
              <a:rPr lang="en-US" altLang="zh-TW" i="0" u="none" dirty="0" err="1"/>
              <a:t>requests.get</a:t>
            </a:r>
            <a:r>
              <a:rPr lang="zh-TW" altLang="en-US" i="0" u="none" dirty="0"/>
              <a:t> 用</a:t>
            </a:r>
            <a:r>
              <a:rPr lang="en-US" altLang="zh-TW" i="0" u="none" dirty="0"/>
              <a:t>requests</a:t>
            </a:r>
            <a:r>
              <a:rPr lang="zh-TW" altLang="en-US" i="0" u="none" dirty="0"/>
              <a:t>去</a:t>
            </a:r>
            <a:r>
              <a:rPr lang="en-US" altLang="zh-TW" i="0" u="none" dirty="0"/>
              <a:t>get</a:t>
            </a:r>
            <a:r>
              <a:rPr lang="zh-TW" altLang="en-US" i="0" u="none" dirty="0"/>
              <a:t>定義的</a:t>
            </a:r>
            <a:r>
              <a:rPr lang="en-US" altLang="zh-TW" i="0" u="none" dirty="0" err="1"/>
              <a:t>url</a:t>
            </a:r>
            <a:r>
              <a:rPr lang="zh-TW" altLang="en-US" i="0" u="none" dirty="0"/>
              <a:t>網址，這邊就將剛剛設定的</a:t>
            </a:r>
            <a:r>
              <a:rPr lang="en-US" altLang="zh-TW" i="0" u="none" dirty="0"/>
              <a:t>headers</a:t>
            </a:r>
            <a:r>
              <a:rPr lang="zh-TW" altLang="en-US" i="0" u="none" dirty="0"/>
              <a:t>也加進去做開啟。</a:t>
            </a:r>
            <a:endParaRPr lang="en-US" altLang="zh-TW" i="0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6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我們可以按 </a:t>
            </a:r>
            <a:r>
              <a:rPr lang="en-US" altLang="zh-TW" dirty="0">
                <a:solidFill>
                  <a:srgbClr val="FF0000"/>
                </a:solidFill>
              </a:rPr>
              <a:t>F12</a:t>
            </a:r>
            <a:r>
              <a:rPr lang="zh-TW" altLang="en-US" dirty="0">
                <a:solidFill>
                  <a:srgbClr val="FF0000"/>
                </a:solidFill>
              </a:rPr>
              <a:t>（開發者工具）來觀察 </a:t>
            </a:r>
            <a:r>
              <a:rPr lang="en-US" altLang="zh-TW" dirty="0">
                <a:solidFill>
                  <a:srgbClr val="FF0000"/>
                </a:solidFill>
              </a:rPr>
              <a:t>PTT </a:t>
            </a:r>
            <a:r>
              <a:rPr lang="zh-TW" altLang="en-US" dirty="0">
                <a:solidFill>
                  <a:srgbClr val="FF0000"/>
                </a:solidFill>
              </a:rPr>
              <a:t>的 </a:t>
            </a:r>
            <a:r>
              <a:rPr lang="en-US" altLang="zh-TW" dirty="0">
                <a:solidFill>
                  <a:srgbClr val="FF0000"/>
                </a:solidFill>
              </a:rPr>
              <a:t>push </a:t>
            </a:r>
            <a:r>
              <a:rPr lang="zh-TW" altLang="en-US" dirty="0">
                <a:solidFill>
                  <a:srgbClr val="FF0000"/>
                </a:solidFill>
              </a:rPr>
              <a:t>會放在哪裡。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推送將放置在</a:t>
            </a:r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>
                <a:solidFill>
                  <a:srgbClr val="FF0000"/>
                </a:solidFill>
              </a:rPr>
              <a:t>架構中 </a:t>
            </a:r>
            <a:r>
              <a:rPr lang="en-US" altLang="zh-TW" dirty="0">
                <a:solidFill>
                  <a:srgbClr val="FF0000"/>
                </a:solidFill>
              </a:rPr>
              <a:t>&lt;div class = ‘push’&gt; </a:t>
            </a:r>
            <a:r>
              <a:rPr lang="zh-TW" altLang="en-US" dirty="0">
                <a:solidFill>
                  <a:srgbClr val="FF0000"/>
                </a:solidFill>
              </a:rPr>
              <a:t>中。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首先使用</a:t>
            </a:r>
            <a:r>
              <a:rPr lang="en-US" altLang="zh-TW" u="none" dirty="0" err="1"/>
              <a:t>BeautifulSoup</a:t>
            </a:r>
            <a:r>
              <a:rPr lang="zh-TW" altLang="en-US" u="none" dirty="0"/>
              <a:t>將剛剛的變數</a:t>
            </a:r>
            <a:r>
              <a:rPr lang="en-US" altLang="zh-TW" u="none" dirty="0" err="1"/>
              <a:t>response.text</a:t>
            </a:r>
            <a:r>
              <a:rPr lang="zh-TW" altLang="en-US" u="none" dirty="0"/>
              <a:t>文件指定</a:t>
            </a:r>
            <a:r>
              <a:rPr lang="en-US" altLang="zh-TW" u="none" dirty="0" err="1"/>
              <a:t>lxml</a:t>
            </a:r>
            <a:r>
              <a:rPr lang="zh-TW" altLang="en-US" u="none" dirty="0"/>
              <a:t>作為解析器。</a:t>
            </a:r>
            <a:endParaRPr lang="en-US" altLang="zh-TW" u="none" dirty="0"/>
          </a:p>
          <a:p>
            <a:r>
              <a:rPr lang="zh-TW" altLang="en-US" u="none" dirty="0"/>
              <a:t>使用 </a:t>
            </a:r>
            <a:r>
              <a:rPr lang="en-US" altLang="zh-TW" u="none" dirty="0" err="1"/>
              <a:t>find_all</a:t>
            </a:r>
            <a:r>
              <a:rPr lang="en-US" altLang="zh-TW" u="none" dirty="0"/>
              <a:t>() </a:t>
            </a:r>
            <a:r>
              <a:rPr lang="zh-TW" altLang="en-US" u="none" dirty="0"/>
              <a:t>函數操作 </a:t>
            </a:r>
            <a:r>
              <a:rPr lang="en-US" altLang="zh-TW" u="none" dirty="0" err="1"/>
              <a:t>BeautifulSoup</a:t>
            </a:r>
            <a:r>
              <a:rPr lang="en-US" altLang="zh-TW" u="none" dirty="0"/>
              <a:t> </a:t>
            </a:r>
            <a:r>
              <a:rPr lang="zh-TW" altLang="en-US" u="none" dirty="0"/>
              <a:t>以檢索 </a:t>
            </a:r>
            <a:r>
              <a:rPr lang="en-US" altLang="zh-TW" u="none" dirty="0"/>
              <a:t>&lt;div class = ‘push’&gt; </a:t>
            </a:r>
            <a:r>
              <a:rPr lang="zh-TW" altLang="en-US" u="none" dirty="0"/>
              <a:t>中的所有內容。</a:t>
            </a:r>
            <a:endParaRPr lang="en-US" altLang="zh-TW" u="none" dirty="0"/>
          </a:p>
          <a:p>
            <a:r>
              <a:rPr lang="zh-TW" altLang="en-US" u="none" dirty="0">
                <a:solidFill>
                  <a:srgbClr val="FF0000"/>
                </a:solidFill>
              </a:rPr>
              <a:t>搜尋在 </a:t>
            </a:r>
            <a:r>
              <a:rPr lang="en-US" altLang="zh-TW" u="none" dirty="0">
                <a:solidFill>
                  <a:srgbClr val="FF0000"/>
                </a:solidFill>
              </a:rPr>
              <a:t>HTML</a:t>
            </a:r>
            <a:r>
              <a:rPr lang="zh-TW" altLang="en-US" u="none" dirty="0">
                <a:solidFill>
                  <a:srgbClr val="FF0000"/>
                </a:solidFill>
              </a:rPr>
              <a:t> 內的 </a:t>
            </a:r>
            <a:r>
              <a:rPr lang="en-US" altLang="zh-TW" u="none" dirty="0">
                <a:solidFill>
                  <a:srgbClr val="FF0000"/>
                </a:solidFill>
              </a:rPr>
              <a:t>div</a:t>
            </a:r>
            <a:r>
              <a:rPr lang="zh-TW" altLang="en-US" u="none" dirty="0">
                <a:solidFill>
                  <a:srgbClr val="FF0000"/>
                </a:solidFill>
              </a:rPr>
              <a:t> </a:t>
            </a:r>
            <a:r>
              <a:rPr lang="en-US" altLang="zh-TW" u="none" dirty="0">
                <a:solidFill>
                  <a:srgbClr val="FF0000"/>
                </a:solidFill>
              </a:rPr>
              <a:t>tag</a:t>
            </a:r>
            <a:r>
              <a:rPr lang="zh-TW" altLang="en-US" u="none" dirty="0">
                <a:solidFill>
                  <a:srgbClr val="FF0000"/>
                </a:solidFill>
              </a:rPr>
              <a:t> 中 </a:t>
            </a:r>
            <a:r>
              <a:rPr lang="en-US" altLang="zh-TW" u="none" dirty="0">
                <a:solidFill>
                  <a:srgbClr val="FF0000"/>
                </a:solidFill>
              </a:rPr>
              <a:t>class</a:t>
            </a:r>
            <a:r>
              <a:rPr lang="zh-TW" altLang="en-US" u="none" dirty="0">
                <a:solidFill>
                  <a:srgbClr val="FF0000"/>
                </a:solidFill>
              </a:rPr>
              <a:t> 為 </a:t>
            </a:r>
            <a:r>
              <a:rPr lang="en-US" altLang="zh-TW" u="none" dirty="0">
                <a:solidFill>
                  <a:srgbClr val="FF0000"/>
                </a:solidFill>
              </a:rPr>
              <a:t>push</a:t>
            </a:r>
            <a:r>
              <a:rPr lang="zh-TW" altLang="en-US" u="none" dirty="0">
                <a:solidFill>
                  <a:srgbClr val="FF0000"/>
                </a:solidFill>
              </a:rPr>
              <a:t> 的部分後，就是要將資料給爬蟲出來。 </a:t>
            </a:r>
            <a:endParaRPr lang="en-US" altLang="zh-TW" u="none" dirty="0">
              <a:solidFill>
                <a:srgbClr val="FF0000"/>
              </a:solidFill>
            </a:endParaRPr>
          </a:p>
          <a:p>
            <a:r>
              <a:rPr lang="en-US" altLang="zh-TW" b="0" i="0" u="none" dirty="0" err="1">
                <a:solidFill>
                  <a:srgbClr val="FF0000"/>
                </a:solidFill>
                <a:effectLst/>
                <a:latin typeface="Times" panose="02020603050405020304" pitchFamily="18" charset="0"/>
              </a:rPr>
              <a:t>Soup.find_all</a:t>
            </a:r>
            <a:r>
              <a:rPr lang="zh-TW" altLang="en-US" b="0" i="0" u="none" dirty="0">
                <a:solidFill>
                  <a:srgbClr val="FF0000"/>
                </a:solidFill>
                <a:effectLst/>
                <a:latin typeface="Times" panose="02020603050405020304" pitchFamily="18" charset="0"/>
              </a:rPr>
              <a:t>是將所有</a:t>
            </a:r>
            <a:r>
              <a:rPr lang="en-US" altLang="zh-TW" b="0" u="none" dirty="0"/>
              <a:t>&lt;div class = ‘push’&gt; </a:t>
            </a:r>
            <a:r>
              <a:rPr lang="zh-TW" altLang="en-US" b="0" u="none" dirty="0"/>
              <a:t>給找出來</a:t>
            </a:r>
            <a:endParaRPr lang="en-US" altLang="zh-TW" b="0" u="none" dirty="0"/>
          </a:p>
          <a:p>
            <a:endParaRPr lang="en-US" altLang="zh-TW" b="0" i="0" u="sng" dirty="0">
              <a:solidFill>
                <a:srgbClr val="222222"/>
              </a:solidFill>
              <a:effectLst/>
              <a:latin typeface="Times" panose="02020603050405020304" pitchFamily="18" charset="0"/>
            </a:endParaRPr>
          </a:p>
          <a:p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@</a:t>
            </a:r>
            <a:r>
              <a:rPr lang="en-US" altLang="zh-TW" b="0" i="0" u="none" dirty="0" err="1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lxml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是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Python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語言中用於處理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XML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和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HTML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的功能資料庫</a:t>
            </a:r>
            <a:endParaRPr lang="zh-TW" altLang="en-US" b="0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53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列印出 </a:t>
            </a:r>
            <a:r>
              <a:rPr lang="en-US" altLang="zh-TW" dirty="0"/>
              <a:t>&lt;div class = ‘push’&gt; </a:t>
            </a:r>
            <a:r>
              <a:rPr lang="zh-TW" altLang="en-US" dirty="0"/>
              <a:t>中的所有內容。</a:t>
            </a:r>
            <a:endParaRPr lang="en-US" altLang="zh-TW" dirty="0"/>
          </a:p>
          <a:p>
            <a:r>
              <a:rPr lang="en-US" altLang="zh-TW" dirty="0"/>
              <a:t>&lt;div&gt; </a:t>
            </a:r>
            <a:r>
              <a:rPr lang="zh-TW" altLang="en-US" dirty="0"/>
              <a:t>和 </a:t>
            </a:r>
            <a:r>
              <a:rPr lang="en-US" altLang="zh-TW" dirty="0"/>
              <a:t>&lt;span&gt; HTML </a:t>
            </a:r>
            <a:r>
              <a:rPr lang="zh-TW" altLang="en-US" dirty="0"/>
              <a:t>標籤仍然與列印的資料混合在一起，我們需要將它們過濾。</a:t>
            </a:r>
            <a:endParaRPr lang="en-US" altLang="zh-TW" dirty="0"/>
          </a:p>
          <a:p>
            <a:r>
              <a:rPr lang="zh-TW" altLang="en-US" u="none" dirty="0"/>
              <a:t>把我們要的資料的給擷取出來，然後只保留內容，將</a:t>
            </a:r>
            <a:r>
              <a:rPr lang="en-US" altLang="zh-TW" u="none" dirty="0"/>
              <a:t>HTML</a:t>
            </a:r>
            <a:r>
              <a:rPr lang="zh-TW" altLang="en-US" u="none" dirty="0"/>
              <a:t>的元素和屬性等雜訊過濾掉。</a:t>
            </a:r>
            <a:endParaRPr lang="en-US" altLang="zh-TW" u="none" dirty="0"/>
          </a:p>
          <a:p>
            <a:endParaRPr lang="en-US" altLang="zh-TW" u="sng" dirty="0"/>
          </a:p>
          <a:p>
            <a:r>
              <a:rPr lang="en-US" altLang="zh-TW" u="none" dirty="0"/>
              <a:t>@</a:t>
            </a:r>
          </a:p>
          <a:p>
            <a:r>
              <a:rPr lang="zh-TW" altLang="en-US" u="none" dirty="0"/>
              <a:t>元素（</a:t>
            </a:r>
            <a:r>
              <a:rPr lang="en-US" altLang="zh-TW" u="none" dirty="0"/>
              <a:t>The element</a:t>
            </a:r>
            <a:r>
              <a:rPr lang="zh-TW" altLang="en-US" u="none" dirty="0"/>
              <a:t>）： 由起始標籤、結束標籤、內容所組成。</a:t>
            </a:r>
            <a:endParaRPr lang="en-US" altLang="zh-TW" u="none" dirty="0"/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屬性（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）：在元素內的名稱。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3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u="none" dirty="0"/>
              <a:t>取得推文。</a:t>
            </a:r>
            <a:endParaRPr lang="en-US" altLang="zh-TW" b="0" u="none" dirty="0"/>
          </a:p>
          <a:p>
            <a:r>
              <a:rPr lang="en-US" altLang="zh-TW" dirty="0"/>
              <a:t>find() </a:t>
            </a:r>
            <a:r>
              <a:rPr lang="zh-TW" altLang="en-US" dirty="0"/>
              <a:t>函數來取得推文，此推文存在於 </a:t>
            </a:r>
            <a:r>
              <a:rPr lang="en-US" altLang="zh-TW" dirty="0"/>
              <a:t>&lt;span class ="f3 push-content"&gt; </a:t>
            </a:r>
            <a:r>
              <a:rPr lang="zh-TW" altLang="en-US" dirty="0"/>
              <a:t>中。</a:t>
            </a:r>
            <a:endParaRPr lang="en-US" altLang="zh-TW" dirty="0"/>
          </a:p>
          <a:p>
            <a:r>
              <a:rPr lang="en-US" altLang="zh-TW" dirty="0" err="1"/>
              <a:t>getText</a:t>
            </a:r>
            <a:r>
              <a:rPr lang="en-US" altLang="zh-TW" dirty="0"/>
              <a:t>() </a:t>
            </a:r>
            <a:r>
              <a:rPr lang="zh-TW" altLang="en-US" dirty="0"/>
              <a:t>函數獲得與文本和目錄管理。</a:t>
            </a:r>
            <a:endParaRPr lang="en-US" altLang="zh-TW" dirty="0"/>
          </a:p>
          <a:p>
            <a:r>
              <a:rPr lang="zh-TW" altLang="en-US" u="none" dirty="0"/>
              <a:t>這邊是將把所有屬性是 </a:t>
            </a:r>
            <a:r>
              <a:rPr lang="en-US" altLang="zh-TW" u="none" dirty="0"/>
              <a:t>f3-content </a:t>
            </a:r>
            <a:r>
              <a:rPr lang="zh-TW" altLang="en-US" u="none" dirty="0"/>
              <a:t>中元素為 </a:t>
            </a:r>
            <a:r>
              <a:rPr lang="en-US" altLang="zh-TW" u="none" dirty="0"/>
              <a:t>span</a:t>
            </a:r>
            <a:r>
              <a:rPr lang="zh-TW" altLang="en-US" u="none" dirty="0"/>
              <a:t> 的資料撈出來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列印結果如下圖所示。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如此一來就會得到元素</a:t>
            </a:r>
            <a:r>
              <a:rPr lang="en-US" altLang="zh-TW" u="none" dirty="0"/>
              <a:t>span</a:t>
            </a:r>
            <a:r>
              <a:rPr lang="zh-TW" altLang="en-US" u="none" dirty="0"/>
              <a:t> 為 </a:t>
            </a:r>
            <a:r>
              <a:rPr lang="en-US" altLang="zh-TW" u="none" dirty="0"/>
              <a:t>f3-content </a:t>
            </a:r>
            <a:r>
              <a:rPr lang="zh-TW" altLang="en-US" u="none" dirty="0"/>
              <a:t>中裡面的內容。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但我們看到有冒號和空白，這邊要繼續做處理。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0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u="none" dirty="0"/>
              <a:t>我們先打開文檔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，設定寫入</a:t>
            </a:r>
            <a:r>
              <a:rPr lang="en-US" altLang="zh-TW" b="0" u="none" dirty="0"/>
              <a:t>(w)</a:t>
            </a:r>
            <a:r>
              <a:rPr lang="zh-TW" altLang="en-US" b="0" u="none" dirty="0"/>
              <a:t>，編碼為</a:t>
            </a:r>
            <a:r>
              <a:rPr lang="en-US" altLang="zh-TW" b="0" u="none" dirty="0"/>
              <a:t>utf-8</a:t>
            </a:r>
            <a:r>
              <a:rPr lang="zh-TW" altLang="en-US" b="0" u="none" dirty="0"/>
              <a:t>，將此動作用別名</a:t>
            </a:r>
            <a:r>
              <a:rPr lang="en-US" altLang="zh-TW" b="0" u="none" dirty="0" err="1"/>
              <a:t>fp</a:t>
            </a:r>
            <a:r>
              <a:rPr lang="zh-TW" altLang="en-US" b="0" u="none" dirty="0"/>
              <a:t>表示。</a:t>
            </a:r>
            <a:endParaRPr lang="en-US" altLang="zh-TW" b="0" u="none" dirty="0"/>
          </a:p>
          <a:p>
            <a:r>
              <a:rPr lang="zh-TW" altLang="en-US" b="0" u="none" dirty="0"/>
              <a:t>接著來</a:t>
            </a:r>
            <a:r>
              <a:rPr lang="en-US" altLang="zh-TW" b="0" u="none" dirty="0"/>
              <a:t>push</a:t>
            </a:r>
            <a:r>
              <a:rPr lang="zh-TW" altLang="en-US" b="0" u="none" dirty="0"/>
              <a:t>我們的資料進檔案中，但要先做</a:t>
            </a:r>
            <a:r>
              <a:rPr lang="zh-TW" altLang="en-US" u="none" dirty="0"/>
              <a:t>冒號和空白的處理。</a:t>
            </a:r>
            <a:endParaRPr lang="en-US" altLang="zh-TW" b="0" u="none" dirty="0"/>
          </a:p>
          <a:p>
            <a:r>
              <a:rPr lang="zh-TW" altLang="en-US" b="0" u="none" dirty="0"/>
              <a:t>先使用 </a:t>
            </a:r>
            <a:r>
              <a:rPr lang="en-US" altLang="zh-TW" b="0" u="none" dirty="0"/>
              <a:t>replace()</a:t>
            </a:r>
            <a:r>
              <a:rPr lang="zh-TW" altLang="en-US" b="0" u="none" dirty="0"/>
              <a:t>函數將冒號替換成空字元，這樣冒號的部分就被替換掉，這邊空字元就看做是沒有字元這樣，</a:t>
            </a:r>
            <a:endParaRPr lang="en-US" altLang="zh-TW" b="0" u="none" dirty="0"/>
          </a:p>
          <a:p>
            <a:r>
              <a:rPr lang="zh-TW" altLang="en-US" b="0" u="none" dirty="0"/>
              <a:t>接著就是將空白刪除，利用 </a:t>
            </a:r>
            <a:r>
              <a:rPr lang="en-US" altLang="zh-TW" b="0" u="none" dirty="0"/>
              <a:t>strip()</a:t>
            </a:r>
            <a:r>
              <a:rPr lang="zh-TW" altLang="en-US" b="0" u="none" dirty="0"/>
              <a:t>函數將冒號旁邊的空白移除掉。</a:t>
            </a:r>
            <a:endParaRPr lang="en-US" altLang="zh-TW" b="0" u="none" dirty="0"/>
          </a:p>
          <a:p>
            <a:r>
              <a:rPr lang="zh-TW" altLang="en-US" b="0" u="none" dirty="0"/>
              <a:t>先印出來看過沒問題後，最後用 </a:t>
            </a:r>
            <a:r>
              <a:rPr lang="en-US" altLang="zh-TW" b="0" u="none" dirty="0"/>
              <a:t>write </a:t>
            </a:r>
            <a:r>
              <a:rPr lang="zh-TW" altLang="en-US" b="0" u="none" dirty="0"/>
              <a:t>將文字寫入我們設定的 </a:t>
            </a:r>
            <a:r>
              <a:rPr lang="en-US" altLang="zh-TW" b="0" u="none" dirty="0" err="1"/>
              <a:t>fp</a:t>
            </a:r>
            <a:r>
              <a:rPr lang="zh-TW" altLang="en-US" b="0" u="none" dirty="0"/>
              <a:t> 中，也就是這邊寫的 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。</a:t>
            </a:r>
            <a:endParaRPr lang="en-US" altLang="zh-TW" b="0" u="none" dirty="0"/>
          </a:p>
          <a:p>
            <a:endParaRPr lang="en-US" altLang="zh-TW" b="0" u="none" dirty="0"/>
          </a:p>
          <a:p>
            <a:r>
              <a:rPr lang="en-US" altLang="zh-TW" dirty="0"/>
              <a:t>@replace() </a:t>
            </a:r>
            <a:r>
              <a:rPr lang="zh-TW" altLang="en-US" dirty="0"/>
              <a:t>函數刪除冒號。 </a:t>
            </a:r>
            <a:r>
              <a:rPr lang="en-US" altLang="zh-TW" dirty="0"/>
              <a:t>//</a:t>
            </a:r>
            <a:r>
              <a:rPr lang="zh-TW" altLang="en-US" dirty="0"/>
              <a:t>替換字串的方法 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</a:t>
            </a:r>
            <a:r>
              <a:rPr lang="en-US" altLang="zh-TW" dirty="0" err="1">
                <a:solidFill>
                  <a:srgbClr val="666600"/>
                </a:solidFill>
                <a:effectLst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replace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(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old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,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000088"/>
                </a:solidFill>
                <a:effectLst/>
              </a:rPr>
              <a:t>new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[,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 max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])</a:t>
            </a:r>
            <a:endParaRPr lang="en-US" altLang="zh-TW" dirty="0"/>
          </a:p>
          <a:p>
            <a:r>
              <a:rPr lang="en-US" altLang="zh-TW" dirty="0"/>
              <a:t>strip() </a:t>
            </a:r>
            <a:r>
              <a:rPr lang="zh-TW" altLang="en-US" dirty="0"/>
              <a:t>函數刪除空格。      </a:t>
            </a:r>
            <a:r>
              <a:rPr lang="en-US" altLang="zh-TW" dirty="0"/>
              <a:t>//</a:t>
            </a:r>
            <a:r>
              <a:rPr lang="zh-TW" altLang="en-US" dirty="0"/>
              <a:t>用於移除存在在頭尾指示字元 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</a:t>
            </a:r>
            <a:r>
              <a:rPr lang="en-US" altLang="zh-TW" dirty="0" err="1">
                <a:solidFill>
                  <a:srgbClr val="666600"/>
                </a:solidFill>
                <a:effectLst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strip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([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chars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]);</a:t>
            </a:r>
            <a:endParaRPr lang="en-US" altLang="zh-TW" dirty="0"/>
          </a:p>
          <a:p>
            <a:r>
              <a:rPr lang="en-US" altLang="zh-TW" dirty="0"/>
              <a:t>write() </a:t>
            </a:r>
            <a:r>
              <a:rPr lang="zh-TW" altLang="en-US" dirty="0"/>
              <a:t>函數將排序後的數據寫入文件中。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b="0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06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PTT </a:t>
            </a:r>
            <a:r>
              <a:rPr lang="zh-TW" altLang="en-US" dirty="0"/>
              <a:t>中的推送文不帶冒號和空白保存到 </a:t>
            </a:r>
            <a:r>
              <a:rPr lang="en-US" altLang="zh-TW" dirty="0"/>
              <a:t>Olympic2020.txt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將單詞轉換為文字雲。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>
                <a:solidFill>
                  <a:srgbClr val="FF0000"/>
                </a:solidFill>
              </a:rPr>
              <a:t>我們先導入需要用到的函式庫，將他們</a:t>
            </a:r>
            <a:r>
              <a:rPr lang="en-US" altLang="zh-TW" u="none" dirty="0">
                <a:solidFill>
                  <a:srgbClr val="FF0000"/>
                </a:solidFill>
              </a:rPr>
              <a:t>import</a:t>
            </a:r>
            <a:r>
              <a:rPr lang="zh-TW" altLang="en-US" u="none" dirty="0">
                <a:solidFill>
                  <a:srgbClr val="FF0000"/>
                </a:solidFill>
              </a:rPr>
              <a:t>進來，有些是後面會用到的，這邊先打過一次後，後面就可以複製貼上了。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u="none" dirty="0">
              <a:solidFill>
                <a:srgbClr val="FF0000"/>
              </a:solidFill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命令可以將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的圖表直接嵌入到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之中，或者使用指定的界面庫顯示圖表，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它有一個參數指定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圖表的顯示方式。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表示將圖表嵌入到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中。</a:t>
            </a:r>
            <a:endParaRPr lang="en-US" altLang="zh-TW" b="0" u="none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0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剛剛發現安裝過程中，出現錯誤訊息，</a:t>
            </a:r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No module named ‘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什麼什麼</a:t>
            </a:r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‘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 ，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這是因為有些套件在</a:t>
            </a:r>
            <a:r>
              <a:rPr lang="en-US" altLang="zh-TW" u="none" dirty="0" err="1"/>
              <a:t>Jupyter</a:t>
            </a:r>
            <a:r>
              <a:rPr lang="zh-TW" altLang="en-US" u="none" dirty="0"/>
              <a:t>的</a:t>
            </a:r>
            <a:r>
              <a:rPr lang="en-US" altLang="zh-TW" u="none" dirty="0"/>
              <a:t>Library</a:t>
            </a:r>
            <a:r>
              <a:rPr lang="zh-TW" altLang="en-US" u="none" dirty="0"/>
              <a:t>中沒有，因此我們這邊下指令手動安裝。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TW" b="0" i="0" u="sng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@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也可以去終端機輸入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wordcloud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janome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7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首先打開，用</a:t>
            </a:r>
            <a:r>
              <a:rPr lang="en-US" altLang="zh-TW" u="none" dirty="0"/>
              <a:t>open()</a:t>
            </a:r>
            <a:r>
              <a:rPr lang="zh-TW" altLang="en-US" u="none" dirty="0"/>
              <a:t>函式，將文檔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打開後，並用</a:t>
            </a:r>
            <a:r>
              <a:rPr lang="en-US" altLang="zh-TW" b="0" u="none" dirty="0"/>
              <a:t>r</a:t>
            </a:r>
            <a:r>
              <a:rPr lang="zh-TW" altLang="en-US" b="0" u="none" dirty="0"/>
              <a:t>做讀取。</a:t>
            </a:r>
            <a:endParaRPr lang="en-US" altLang="zh-TW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u="none" dirty="0"/>
              <a:t>使用</a:t>
            </a:r>
            <a:r>
              <a:rPr lang="en-US" altLang="zh-TW" sz="1200" b="0" dirty="0" err="1">
                <a:solidFill>
                  <a:schemeClr val="accent1"/>
                </a:solidFill>
              </a:rPr>
              <a:t>WordCloud</a:t>
            </a:r>
            <a:r>
              <a:rPr lang="en-US" altLang="zh-TW" sz="1200" b="0" dirty="0">
                <a:solidFill>
                  <a:schemeClr val="accent1"/>
                </a:solidFill>
              </a:rPr>
              <a:t>()</a:t>
            </a:r>
            <a:r>
              <a:rPr lang="zh-TW" altLang="en-US" sz="1200" b="0" dirty="0">
                <a:solidFill>
                  <a:schemeClr val="accent1"/>
                </a:solidFill>
              </a:rPr>
              <a:t>函式設定</a:t>
            </a:r>
            <a:r>
              <a:rPr lang="zh-TW" altLang="en-US" b="0" u="none" dirty="0"/>
              <a:t>文字雲的大小（也就是長寬高）和顏色，</a:t>
            </a:r>
            <a:endParaRPr lang="en-US" altLang="zh-TW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u="none" dirty="0"/>
              <a:t>用</a:t>
            </a:r>
            <a:r>
              <a:rPr lang="en-US" altLang="zh-TW" sz="1200" b="0" dirty="0" err="1">
                <a:solidFill>
                  <a:srgbClr val="FF0000"/>
                </a:solidFill>
              </a:rPr>
              <a:t>font_path</a:t>
            </a:r>
            <a:r>
              <a:rPr lang="en-US" altLang="zh-TW" sz="1200" b="0" dirty="0">
                <a:solidFill>
                  <a:srgbClr val="FF0000"/>
                </a:solidFill>
              </a:rPr>
              <a:t>()</a:t>
            </a:r>
            <a:r>
              <a:rPr lang="zh-TW" altLang="en-US" sz="1200" b="0" dirty="0">
                <a:solidFill>
                  <a:srgbClr val="FF0000"/>
                </a:solidFill>
              </a:rPr>
              <a:t>讀取字型的檔案。</a:t>
            </a:r>
            <a:r>
              <a:rPr lang="zh-TW" altLang="en-US" b="0" u="none" dirty="0"/>
              <a:t>這邊字體我們從自己電腦內的的資料夾中取得。</a:t>
            </a:r>
            <a:endParaRPr lang="en-US" altLang="zh-TW" b="0" u="none" dirty="0"/>
          </a:p>
          <a:p>
            <a:r>
              <a:rPr lang="zh-TW" altLang="en-US" b="0" u="none" dirty="0"/>
              <a:t>最後就是</a:t>
            </a:r>
            <a:r>
              <a:rPr lang="en-US" altLang="zh-TW" u="none" dirty="0"/>
              <a:t>generate()</a:t>
            </a:r>
            <a:r>
              <a:rPr lang="zh-TW" altLang="en-US" u="none" dirty="0"/>
              <a:t>函數將文字雲產生出來，</a:t>
            </a:r>
            <a:r>
              <a:rPr lang="en-US" altLang="zh-TW" u="none" dirty="0" err="1"/>
              <a:t>imshow</a:t>
            </a:r>
            <a:r>
              <a:rPr lang="en-US" altLang="zh-TW" u="none" dirty="0"/>
              <a:t>()</a:t>
            </a:r>
            <a:r>
              <a:rPr lang="zh-TW" altLang="en-US" u="none" dirty="0"/>
              <a:t>來做繪製，</a:t>
            </a:r>
            <a:endParaRPr lang="en-US" altLang="zh-TW" u="none" dirty="0"/>
          </a:p>
          <a:p>
            <a:r>
              <a:rPr lang="zh-TW" altLang="en-US" u="none" dirty="0"/>
              <a:t>這邊我們額外將座標軸拿掉，這樣看起來比較美觀。</a:t>
            </a:r>
            <a:endParaRPr lang="en-US" altLang="zh-TW" u="none" dirty="0"/>
          </a:p>
          <a:p>
            <a:endParaRPr lang="en-US" altLang="zh-TW" u="none" dirty="0"/>
          </a:p>
          <a:p>
            <a:r>
              <a:rPr lang="en-US" altLang="zh-TW" dirty="0"/>
              <a:t>width &amp; height</a:t>
            </a:r>
            <a:r>
              <a:rPr lang="zh-TW" altLang="en-US" dirty="0"/>
              <a:t>設置寬度和高度。</a:t>
            </a:r>
            <a:endParaRPr lang="en-US" altLang="zh-TW" dirty="0"/>
          </a:p>
          <a:p>
            <a:r>
              <a:rPr lang="en-US" altLang="zh-TW" dirty="0" err="1"/>
              <a:t>background_color</a:t>
            </a:r>
            <a:r>
              <a:rPr lang="en-US" altLang="zh-TW" dirty="0"/>
              <a:t> </a:t>
            </a:r>
            <a:r>
              <a:rPr lang="zh-TW" altLang="en-US" dirty="0"/>
              <a:t>設置詞云的背景顏色。</a:t>
            </a:r>
            <a:endParaRPr lang="en-US" altLang="zh-TW" dirty="0"/>
          </a:p>
          <a:p>
            <a:r>
              <a:rPr lang="en-US" altLang="zh-TW" dirty="0" err="1"/>
              <a:t>font_path</a:t>
            </a:r>
            <a:r>
              <a:rPr lang="en-US" altLang="zh-TW" dirty="0"/>
              <a:t> </a:t>
            </a:r>
            <a:r>
              <a:rPr lang="zh-TW" altLang="en-US" dirty="0"/>
              <a:t>指定字體文件的路徑。</a:t>
            </a:r>
            <a:endParaRPr lang="en-US" altLang="zh-TW" dirty="0"/>
          </a:p>
          <a:p>
            <a:r>
              <a:rPr lang="en-US" altLang="zh-TW" dirty="0"/>
              <a:t>generate() </a:t>
            </a:r>
            <a:r>
              <a:rPr lang="zh-TW" altLang="en-US" dirty="0"/>
              <a:t>生成一個文字雲。</a:t>
            </a:r>
            <a:endParaRPr lang="en-US" altLang="zh-TW" dirty="0"/>
          </a:p>
          <a:p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視覺化是將看不見的數據換成具體的圖形。</a:t>
            </a:r>
            <a:endParaRPr lang="en-US" altLang="zh-TW" u="none" dirty="0"/>
          </a:p>
          <a:p>
            <a:r>
              <a:rPr lang="zh-TW" altLang="en-US" u="none" dirty="0"/>
              <a:t>將數值、文章或是定位訊息等資料實現視覺化簡稱資料視覺化。</a:t>
            </a:r>
            <a:endParaRPr lang="en-US" altLang="zh-TW" u="none" dirty="0"/>
          </a:p>
          <a:p>
            <a:r>
              <a:rPr lang="zh-TW" altLang="en-US" u="none" dirty="0"/>
              <a:t>資料視覺化通常使用在統計圖表、圖表或是其他工具。</a:t>
            </a:r>
            <a:endParaRPr lang="en-US" altLang="zh-TW" u="none" dirty="0"/>
          </a:p>
          <a:p>
            <a:r>
              <a:rPr lang="zh-TW" altLang="en-US" u="none" dirty="0"/>
              <a:t>我們可以使用點、線、線條對資料進行編碼，更直觀地顯示定量資訊。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73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4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接著我們來設定遮罩。</a:t>
            </a:r>
            <a:endParaRPr lang="en-US" altLang="zh-TW" dirty="0"/>
          </a:p>
          <a:p>
            <a:r>
              <a:rPr lang="zh-TW" altLang="en-US" dirty="0"/>
              <a:t>首先，我們需要準備一張去備的圖片。</a:t>
            </a:r>
            <a:endParaRPr lang="en-US" altLang="zh-TW" dirty="0"/>
          </a:p>
          <a:p>
            <a:r>
              <a:rPr lang="zh-TW" altLang="en-US" dirty="0"/>
              <a:t>將我們提供的遮罩圖像上傳到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請注意，圖片格式必須為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.jpg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在下面的示例中，我們使用心型圖像作為文字雲的遮罩。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0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這邊我們在</a:t>
            </a:r>
            <a:r>
              <a:rPr lang="en-US" altLang="zh-TW" u="none" dirty="0" err="1"/>
              <a:t>WordCloud</a:t>
            </a:r>
            <a:r>
              <a:rPr lang="en-US" altLang="zh-TW" u="none" dirty="0"/>
              <a:t>()</a:t>
            </a:r>
            <a:r>
              <a:rPr lang="zh-TW" altLang="en-US" u="none" dirty="0"/>
              <a:t>函式中多加了遮罩的設定。</a:t>
            </a:r>
            <a:endParaRPr lang="en-US" altLang="zh-TW" u="none" dirty="0"/>
          </a:p>
          <a:p>
            <a:r>
              <a:rPr lang="zh-TW" altLang="en-US" u="none" dirty="0"/>
              <a:t>首先是 </a:t>
            </a:r>
            <a:r>
              <a:rPr lang="en-US" altLang="zh-TW" dirty="0"/>
              <a:t>mask </a:t>
            </a:r>
            <a:r>
              <a:rPr lang="zh-TW" altLang="en-US" dirty="0"/>
              <a:t>用來指定遮罩圖像，這邊就是我們前面設定的變數</a:t>
            </a:r>
            <a:r>
              <a:rPr lang="en-US" altLang="zh-TW" dirty="0" err="1"/>
              <a:t>mask_image</a:t>
            </a:r>
            <a:r>
              <a:rPr lang="zh-TW" altLang="en-US" dirty="0"/>
              <a:t>，用</a:t>
            </a:r>
            <a:r>
              <a:rPr lang="en-US" altLang="zh-TW" dirty="0" err="1"/>
              <a:t>np.array</a:t>
            </a:r>
            <a:r>
              <a:rPr lang="zh-TW" altLang="en-US" dirty="0"/>
              <a:t>把這張圖片開起來。</a:t>
            </a:r>
            <a:endParaRPr lang="en-US" altLang="zh-TW" dirty="0"/>
          </a:p>
          <a:p>
            <a:r>
              <a:rPr lang="zh-TW" altLang="en-US" dirty="0"/>
              <a:t>接著使用</a:t>
            </a:r>
            <a:r>
              <a:rPr lang="en-US" altLang="zh-TW" dirty="0" err="1"/>
              <a:t>contour_width</a:t>
            </a:r>
            <a:r>
              <a:rPr lang="zh-TW" altLang="en-US" dirty="0"/>
              <a:t>、</a:t>
            </a:r>
            <a:r>
              <a:rPr lang="en-US" altLang="zh-TW" dirty="0" err="1"/>
              <a:t>coutour_color</a:t>
            </a:r>
            <a:r>
              <a:rPr lang="zh-TW" altLang="en-US" dirty="0"/>
              <a:t>來設置邊框的粗細及邊框顏色。</a:t>
            </a:r>
            <a:endParaRPr lang="en-US" altLang="zh-TW" dirty="0"/>
          </a:p>
          <a:p>
            <a:r>
              <a:rPr lang="zh-TW" altLang="en-US" dirty="0"/>
              <a:t>最後</a:t>
            </a:r>
            <a:r>
              <a:rPr lang="en-US" altLang="zh-TW" dirty="0"/>
              <a:t>colormap</a:t>
            </a:r>
            <a:r>
              <a:rPr lang="zh-TW" altLang="en-US" dirty="0"/>
              <a:t>設置文字雲中文字的顏色或是文字風格。</a:t>
            </a:r>
            <a:endParaRPr lang="en-US" altLang="zh-TW" dirty="0"/>
          </a:p>
          <a:p>
            <a:endParaRPr lang="en-US" altLang="zh-TW" u="sng" dirty="0"/>
          </a:p>
          <a:p>
            <a:r>
              <a:rPr lang="en-US" altLang="zh-TW" u="sng" dirty="0"/>
              <a:t>//</a:t>
            </a:r>
            <a:r>
              <a:rPr lang="en-US" altLang="zh-TW" dirty="0" err="1"/>
              <a:t>contour_width</a:t>
            </a:r>
            <a:r>
              <a:rPr lang="en-US" altLang="zh-TW" dirty="0"/>
              <a:t>  </a:t>
            </a:r>
            <a:r>
              <a:rPr lang="en-US" altLang="zh-TW" dirty="0" err="1"/>
              <a:t>coutour_color</a:t>
            </a:r>
            <a:r>
              <a:rPr lang="zh-TW" altLang="en-US" dirty="0"/>
              <a:t> 是參數喔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5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這邊再說一次使用 </a:t>
            </a:r>
            <a:r>
              <a:rPr lang="en-US" altLang="zh-TW" dirty="0" err="1"/>
              <a:t>imshow</a:t>
            </a:r>
            <a:r>
              <a:rPr lang="en-US" altLang="zh-TW" dirty="0"/>
              <a:t>() </a:t>
            </a:r>
            <a:r>
              <a:rPr lang="zh-TW" altLang="en-US" dirty="0"/>
              <a:t>顯示文字雲。</a:t>
            </a:r>
            <a:endParaRPr lang="en-US" altLang="zh-TW" dirty="0"/>
          </a:p>
          <a:p>
            <a:r>
              <a:rPr lang="zh-TW" altLang="en-US" dirty="0"/>
              <a:t>將表示座標軸的</a:t>
            </a:r>
            <a:r>
              <a:rPr lang="en-US" altLang="zh-TW" dirty="0"/>
              <a:t>axis()</a:t>
            </a:r>
            <a:r>
              <a:rPr lang="zh-TW" altLang="en-US" dirty="0"/>
              <a:t> 設置為“</a:t>
            </a:r>
            <a:r>
              <a:rPr lang="en-US" altLang="zh-TW" dirty="0"/>
              <a:t>off”</a:t>
            </a:r>
            <a:r>
              <a:rPr lang="zh-TW" altLang="en-US" dirty="0"/>
              <a:t>，這樣文字雲中就不會顯示</a:t>
            </a:r>
            <a:r>
              <a:rPr lang="en-US" altLang="zh-TW" dirty="0"/>
              <a:t>x</a:t>
            </a:r>
            <a:r>
              <a:rPr lang="zh-TW" altLang="en-US" dirty="0"/>
              <a:t>軸和</a:t>
            </a:r>
            <a:r>
              <a:rPr lang="en-US" altLang="zh-TW" dirty="0"/>
              <a:t>y</a:t>
            </a:r>
            <a:r>
              <a:rPr lang="zh-TW" altLang="en-US" dirty="0"/>
              <a:t>軸了。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22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這邊給大家</a:t>
            </a:r>
            <a:r>
              <a:rPr lang="en-US" altLang="zh-TW" dirty="0"/>
              <a:t>python</a:t>
            </a:r>
            <a:r>
              <a:rPr lang="zh-TW" altLang="en-US" dirty="0"/>
              <a:t>提供的</a:t>
            </a:r>
            <a:r>
              <a:rPr lang="en-US" altLang="zh-TW" dirty="0"/>
              <a:t>colormaps</a:t>
            </a:r>
            <a:r>
              <a:rPr lang="zh-TW" altLang="en-US" dirty="0"/>
              <a:t>風格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給大家參考。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446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請在</a:t>
            </a:r>
            <a:r>
              <a:rPr lang="en-US" altLang="zh-TW" dirty="0"/>
              <a:t>PTT</a:t>
            </a:r>
            <a:r>
              <a:rPr lang="zh-TW" altLang="en-US" dirty="0"/>
              <a:t>上找一篇你感興趣且推送次數大於</a:t>
            </a:r>
            <a:r>
              <a:rPr lang="en-US" altLang="zh-TW" dirty="0"/>
              <a:t>50</a:t>
            </a:r>
            <a:r>
              <a:rPr lang="zh-TW" altLang="en-US" dirty="0"/>
              <a:t>的文章來畫一個文字雲。</a:t>
            </a:r>
            <a:endParaRPr lang="en-US" altLang="zh-TW" dirty="0"/>
          </a:p>
          <a:p>
            <a:r>
              <a:rPr lang="zh-TW" altLang="en-US" dirty="0"/>
              <a:t>把上面的詞模板版改成圓形。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954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5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90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 err="1"/>
              <a:t>numpy</a:t>
            </a:r>
            <a:r>
              <a:rPr lang="en-US" altLang="zh-TW" u="none" dirty="0"/>
              <a:t> </a:t>
            </a:r>
            <a:r>
              <a:rPr lang="zh-TW" altLang="en-US" u="none" dirty="0"/>
              <a:t>是使用 </a:t>
            </a:r>
            <a:r>
              <a:rPr lang="en-US" altLang="zh-TW" u="none" dirty="0"/>
              <a:t>Python </a:t>
            </a:r>
            <a:r>
              <a:rPr lang="zh-TW" altLang="en-US" u="none" dirty="0"/>
              <a:t>進行科學運算所需的基本函數庫，</a:t>
            </a:r>
            <a:endParaRPr lang="en-US" altLang="zh-TW" u="none" dirty="0"/>
          </a:p>
          <a:p>
            <a:r>
              <a:rPr lang="zh-TW" altLang="en-US" u="none" dirty="0"/>
              <a:t>包括我們稍後將使用的數學運算、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處理多維度的陣列運算，</a:t>
            </a: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應用在大量資料處理上，也是許多套件的基礎。</a:t>
            </a:r>
            <a:endParaRPr lang="en-US" altLang="zh-TW" u="none" dirty="0"/>
          </a:p>
          <a:p>
            <a:r>
              <a:rPr lang="zh-TW" altLang="en-US" u="none" dirty="0"/>
              <a:t>我們可以使用 </a:t>
            </a:r>
            <a:r>
              <a:rPr lang="en-US" altLang="zh-TW" u="none" dirty="0"/>
              <a:t>np </a:t>
            </a:r>
            <a:r>
              <a:rPr lang="zh-TW" altLang="en-US" u="none" dirty="0"/>
              <a:t>當作 </a:t>
            </a:r>
            <a:r>
              <a:rPr lang="en-US" altLang="zh-TW" u="none" dirty="0" err="1"/>
              <a:t>Numpy</a:t>
            </a:r>
            <a:r>
              <a:rPr lang="en-US" altLang="zh-TW" u="none" dirty="0"/>
              <a:t> </a:t>
            </a:r>
            <a:r>
              <a:rPr lang="zh-TW" altLang="en-US" u="none" dirty="0"/>
              <a:t>的別名。</a:t>
            </a:r>
            <a:endParaRPr lang="en-US" altLang="zh-TW" b="0" u="none" dirty="0"/>
          </a:p>
          <a:p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81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matplotlib </a:t>
            </a:r>
            <a:r>
              <a:rPr lang="zh-TW" altLang="en-US" dirty="0"/>
              <a:t>是一個經典的 </a:t>
            </a:r>
            <a:r>
              <a:rPr lang="en-US" altLang="zh-TW" dirty="0"/>
              <a:t>Python </a:t>
            </a:r>
            <a:r>
              <a:rPr lang="zh-TW" altLang="en-US" dirty="0"/>
              <a:t>資料可視化函式庫，可用於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等 </a:t>
            </a:r>
            <a:r>
              <a:rPr lang="en-US" altLang="zh-TW" dirty="0"/>
              <a:t>Python </a:t>
            </a:r>
            <a:r>
              <a:rPr lang="zh-TW" altLang="en-US" dirty="0"/>
              <a:t>開發環境。</a:t>
            </a:r>
            <a:endParaRPr lang="en-US" altLang="zh-TW" dirty="0"/>
          </a:p>
          <a:p>
            <a:r>
              <a:rPr lang="en-US" altLang="zh-TW" dirty="0"/>
              <a:t>seaborn</a:t>
            </a:r>
            <a:r>
              <a:rPr lang="zh-TW" altLang="en-US" dirty="0"/>
              <a:t>是一個基於</a:t>
            </a:r>
            <a:r>
              <a:rPr lang="en-US" altLang="zh-TW" dirty="0"/>
              <a:t>matplotlib</a:t>
            </a:r>
            <a:r>
              <a:rPr lang="zh-TW" altLang="en-US" dirty="0"/>
              <a:t>的資料可視化</a:t>
            </a:r>
            <a:r>
              <a:rPr lang="en-US" altLang="zh-TW" dirty="0"/>
              <a:t>Python</a:t>
            </a:r>
            <a:r>
              <a:rPr lang="zh-TW" altLang="en-US" dirty="0"/>
              <a:t>函式庫，讓統計資料可視化更加美觀。</a:t>
            </a:r>
            <a:endParaRPr lang="en-US" altLang="zh-TW" dirty="0"/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可以說是一種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的繪圖資料庫，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的一個模組，它提供了一個類似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的接口。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主要是用來美化圖表本身輸出的工具與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相輔相成。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@MATLAB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是一種用於演算法開發、資料視覺化、資料分析以及數值計算的進階技術計算語言和互動式環境。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南丁格爾她做出了著名的統計圖</a:t>
            </a:r>
            <a:r>
              <a:rPr lang="en-US" altLang="zh-TW" u="none" dirty="0"/>
              <a:t>—</a:t>
            </a:r>
            <a:r>
              <a:rPr lang="zh-TW" altLang="en-US" u="none" dirty="0"/>
              <a:t>南丁格爾玫瑰圖</a:t>
            </a:r>
            <a:endParaRPr lang="en-US" altLang="zh-TW" u="none" dirty="0"/>
          </a:p>
          <a:p>
            <a:r>
              <a:rPr lang="zh-TW" altLang="en-US" u="none" dirty="0"/>
              <a:t>這種圖表將圓心角十二等份，用面積來表示數據，同時有顯示時間推移與面積差異的效果。</a:t>
            </a:r>
            <a:endParaRPr lang="en-US" altLang="zh-TW" u="none" dirty="0"/>
          </a:p>
          <a:p>
            <a:r>
              <a:rPr lang="zh-TW" altLang="en-US" u="none" dirty="0"/>
              <a:t>可見可視圖對於人們在視覺感官上的幫助知大。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9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r>
              <a:rPr lang="zh-TW" altLang="en-US" dirty="0"/>
              <a:t>是一個可以繪製動態圖表的資料庫，使用預設值也可呈現美化後的圖表。</a:t>
            </a:r>
            <a:endParaRPr lang="en-US" altLang="zh-TW" dirty="0"/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類似的功能，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Plotly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會對於資料視覺化有更不同的體驗，它的功能使用起來也非常直觀，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因此這邊我們不僅僅使用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，也加入了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Plotly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來做練習。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67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這邊是總共要匯入的函式庫種類，有些是前一個題目的</a:t>
            </a:r>
            <a:r>
              <a:rPr lang="en-US" altLang="zh-TW" u="none" dirty="0"/>
              <a:t>import</a:t>
            </a:r>
            <a:r>
              <a:rPr lang="zh-TW" altLang="en-US" u="none" dirty="0"/>
              <a:t>內容，這邊可以複製貼上。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2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我們為您提供以下兩種方式從網站獲取天氣數據：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點擊網站上的下載按鈕將文件下載到您的電腦，然後將文件上傳到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或是使用網絡爬蟲獲取網站信息和資料。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網址鏈接：</a:t>
            </a:r>
            <a:r>
              <a:rPr lang="en-US" altLang="zh-TW" sz="1200" dirty="0">
                <a:hlinkClick r:id="rId3"/>
              </a:rPr>
              <a:t>http://e-service.cwb.gov.tw/HistoryDataQuery/MonthDataController.do?command=viewMain&amp;station=C0A9C0&amp;stname=%25E5%25A4%25A9%25E6%25AF%258D&amp;datepicker=2022-06&amp;altitude=35m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13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首先先介紹第一種方法</a:t>
            </a:r>
            <a:r>
              <a:rPr lang="en-US" altLang="zh-TW" dirty="0"/>
              <a:t>-</a:t>
            </a:r>
            <a:r>
              <a:rPr lang="zh-TW" altLang="en-US" dirty="0"/>
              <a:t>網路爬蟲。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r>
              <a:rPr lang="zh-TW" altLang="en-US" dirty="0"/>
              <a:t>中印出網站資訊以確定我們需要哪些資料。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利用</a:t>
            </a:r>
            <a:r>
              <a:rPr lang="en-US" altLang="zh-TW" u="none" dirty="0" err="1"/>
              <a:t>requests.get</a:t>
            </a:r>
            <a:r>
              <a:rPr lang="zh-TW" altLang="en-US" u="none" dirty="0"/>
              <a:t>來取得網站資訊，然後將其列印出來。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6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我們可以在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中顯示網頁的詳細信息。</a:t>
            </a:r>
            <a:endParaRPr lang="en-US" altLang="zh-TW" dirty="0"/>
          </a:p>
          <a:p>
            <a:r>
              <a:rPr lang="zh-TW" altLang="en-US" dirty="0"/>
              <a:t>我們要查找的天氣數據（溫度）在 </a:t>
            </a:r>
            <a:r>
              <a:rPr lang="en-US" altLang="zh-TW" dirty="0"/>
              <a:t>&lt;table&gt;</a:t>
            </a:r>
            <a:r>
              <a:rPr lang="zh-TW" altLang="en-US" dirty="0"/>
              <a:t>元素中，屬性</a:t>
            </a:r>
            <a:r>
              <a:rPr lang="en-US" altLang="zh-TW" dirty="0"/>
              <a:t>id 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“</a:t>
            </a:r>
            <a:r>
              <a:rPr lang="en-US" altLang="zh-TW" dirty="0" err="1"/>
              <a:t>MyTable</a:t>
            </a:r>
            <a:r>
              <a:rPr lang="en-US" altLang="zh-TW" dirty="0"/>
              <a:t>”</a:t>
            </a:r>
            <a:r>
              <a:rPr lang="zh-TW" altLang="en-US" dirty="0"/>
              <a:t>的部分。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>
                <a:solidFill>
                  <a:srgbClr val="FF0000"/>
                </a:solidFill>
              </a:rPr>
              <a:t>這樣就可以依循找到，在 </a:t>
            </a:r>
            <a:r>
              <a:rPr lang="en-US" altLang="zh-TW" u="none" dirty="0">
                <a:solidFill>
                  <a:srgbClr val="FF0000"/>
                </a:solidFill>
              </a:rPr>
              <a:t>HTML</a:t>
            </a:r>
            <a:r>
              <a:rPr lang="zh-TW" altLang="en-US" u="none" dirty="0">
                <a:solidFill>
                  <a:srgbClr val="FF0000"/>
                </a:solidFill>
              </a:rPr>
              <a:t> 內的 </a:t>
            </a:r>
            <a:r>
              <a:rPr lang="en-US" altLang="zh-TW" u="none" dirty="0">
                <a:solidFill>
                  <a:srgbClr val="FF0000"/>
                </a:solidFill>
              </a:rPr>
              <a:t>table tag</a:t>
            </a:r>
            <a:r>
              <a:rPr lang="zh-TW" altLang="en-US" u="none" dirty="0">
                <a:solidFill>
                  <a:srgbClr val="FF0000"/>
                </a:solidFill>
              </a:rPr>
              <a:t> 底下的</a:t>
            </a:r>
            <a:r>
              <a:rPr lang="en-US" altLang="zh-TW" u="none" dirty="0">
                <a:solidFill>
                  <a:srgbClr val="FF0000"/>
                </a:solidFill>
              </a:rPr>
              <a:t>temperature</a:t>
            </a:r>
            <a:r>
              <a:rPr lang="zh-TW" altLang="en-US" u="none" dirty="0">
                <a:solidFill>
                  <a:srgbClr val="FF0000"/>
                </a:solidFill>
              </a:rPr>
              <a:t>部分。</a:t>
            </a:r>
            <a:r>
              <a:rPr lang="zh-TW" altLang="en-US" u="sng" dirty="0">
                <a:solidFill>
                  <a:srgbClr val="FF0000"/>
                </a:solidFill>
              </a:rPr>
              <a:t> 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221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這邊就是簡單說明一下</a:t>
            </a:r>
            <a:r>
              <a:rPr lang="en-US" altLang="zh-TW" u="none" dirty="0"/>
              <a:t>HTML</a:t>
            </a:r>
            <a:r>
              <a:rPr lang="zh-TW" altLang="en-US" u="none" dirty="0"/>
              <a:t>的架構。</a:t>
            </a:r>
          </a:p>
          <a:p>
            <a:r>
              <a:rPr lang="en-US" altLang="zh-TW" dirty="0"/>
              <a:t>&lt;table&gt; </a:t>
            </a:r>
            <a:r>
              <a:rPr lang="zh-TW" altLang="en-US" dirty="0"/>
              <a:t>包裹整個表格的結構和內容。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&lt;tr&gt;</a:t>
            </a:r>
            <a:r>
              <a:rPr lang="zh-TW" altLang="en-US" dirty="0"/>
              <a:t>（表格行）定義表格有多少行。</a:t>
            </a:r>
            <a:r>
              <a:rPr lang="en-US" altLang="zh-TW" dirty="0"/>
              <a:t>&lt;tr&gt;</a:t>
            </a:r>
            <a:r>
              <a:rPr lang="zh-TW" altLang="en-US" dirty="0"/>
              <a:t>包含</a:t>
            </a:r>
            <a:r>
              <a:rPr lang="en-US" altLang="zh-TW" dirty="0"/>
              <a:t>&lt;td&gt;</a:t>
            </a:r>
            <a:r>
              <a:rPr lang="zh-TW" altLang="en-US" dirty="0"/>
              <a:t>（表格數據）和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（表格標題）。</a:t>
            </a:r>
            <a:endParaRPr lang="en-US" altLang="zh-TW" dirty="0"/>
          </a:p>
          <a:p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 </a:t>
            </a:r>
            <a:r>
              <a:rPr lang="zh-TW" altLang="en-US" dirty="0"/>
              <a:t>定義 </a:t>
            </a:r>
            <a:r>
              <a:rPr lang="en-US" altLang="zh-TW" dirty="0"/>
              <a:t>HTML </a:t>
            </a:r>
            <a:r>
              <a:rPr lang="zh-TW" altLang="en-US" dirty="0"/>
              <a:t>表格中的標題單元格，</a:t>
            </a:r>
            <a:r>
              <a:rPr lang="en-US" altLang="zh-TW" dirty="0"/>
              <a:t>&lt;td&gt; </a:t>
            </a:r>
            <a:r>
              <a:rPr lang="zh-TW" altLang="en-US" dirty="0"/>
              <a:t>定義表格的列數。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167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找到我們需要的天氣資料，我們可以看到它們都包在</a:t>
            </a:r>
            <a:r>
              <a:rPr lang="en-US" altLang="zh-TW" dirty="0"/>
              <a:t>&lt;tr&gt;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和</a:t>
            </a:r>
            <a:r>
              <a:rPr lang="en-US" altLang="zh-TW" dirty="0"/>
              <a:t>&lt;td&gt;</a:t>
            </a:r>
            <a:r>
              <a:rPr lang="zh-TW" altLang="en-US" dirty="0"/>
              <a:t>標籤中。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6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zh-TW" altLang="en-US" sz="1800" u="none" dirty="0">
                <a:solidFill>
                  <a:srgbClr val="FF0000"/>
                </a:solidFill>
              </a:rPr>
              <a:t>這邊要建立一個</a:t>
            </a:r>
            <a:r>
              <a:rPr lang="en-US" altLang="zh-TW" sz="1800" u="none" dirty="0">
                <a:solidFill>
                  <a:srgbClr val="FF0000"/>
                </a:solidFill>
              </a:rPr>
              <a:t>CSV</a:t>
            </a:r>
            <a:r>
              <a:rPr lang="zh-TW" altLang="en-US" sz="1800" u="none" dirty="0">
                <a:solidFill>
                  <a:srgbClr val="FF0000"/>
                </a:solidFill>
              </a:rPr>
              <a:t>檔，先幫</a:t>
            </a:r>
            <a:r>
              <a:rPr lang="en-US" altLang="zh-TW" sz="1800" u="none" dirty="0">
                <a:solidFill>
                  <a:srgbClr val="FF0000"/>
                </a:solidFill>
              </a:rPr>
              <a:t>CSV</a:t>
            </a:r>
            <a:r>
              <a:rPr lang="zh-TW" altLang="en-US" sz="1800" u="none" dirty="0">
                <a:solidFill>
                  <a:srgbClr val="FF0000"/>
                </a:solidFill>
              </a:rPr>
              <a:t>命名為</a:t>
            </a:r>
            <a:r>
              <a:rPr lang="en-US" altLang="zh-TW" sz="1800" u="none" dirty="0">
                <a:solidFill>
                  <a:srgbClr val="FF0000"/>
                </a:solidFill>
              </a:rPr>
              <a:t>weather1.csv</a:t>
            </a:r>
            <a:r>
              <a:rPr lang="zh-TW" altLang="en-US" sz="1800" u="none" dirty="0">
                <a:solidFill>
                  <a:srgbClr val="FF0000"/>
                </a:solidFill>
              </a:rPr>
              <a:t>，</a:t>
            </a:r>
            <a:endParaRPr lang="en-US" altLang="zh-TW" sz="1800" u="none" dirty="0">
              <a:solidFill>
                <a:srgbClr val="FF0000"/>
              </a:solidFill>
            </a:endParaRPr>
          </a:p>
          <a:p>
            <a:pPr marL="0" indent="0" latinLnBrk="1">
              <a:buNone/>
            </a:pPr>
            <a:r>
              <a:rPr lang="en-US" altLang="zh-TW" sz="1800" u="none" dirty="0" err="1">
                <a:solidFill>
                  <a:srgbClr val="FF0000"/>
                </a:solidFill>
              </a:rPr>
              <a:t>Requests.get</a:t>
            </a:r>
            <a:r>
              <a:rPr lang="en-US" altLang="zh-TW" sz="1800" u="none" dirty="0">
                <a:solidFill>
                  <a:srgbClr val="FF0000"/>
                </a:solidFill>
              </a:rPr>
              <a:t>()</a:t>
            </a:r>
            <a:r>
              <a:rPr lang="zh-TW" altLang="en-US" sz="1800" u="none" dirty="0">
                <a:solidFill>
                  <a:srgbClr val="FF0000"/>
                </a:solidFill>
              </a:rPr>
              <a:t>我們的</a:t>
            </a:r>
            <a:r>
              <a:rPr lang="en-US" altLang="zh-TW" sz="1800" u="none" dirty="0" err="1">
                <a:solidFill>
                  <a:srgbClr val="FF0000"/>
                </a:solidFill>
              </a:rPr>
              <a:t>url</a:t>
            </a:r>
            <a:r>
              <a:rPr lang="zh-TW" altLang="en-US" sz="1800" u="none" dirty="0">
                <a:solidFill>
                  <a:srgbClr val="FF0000"/>
                </a:solidFill>
              </a:rPr>
              <a:t>網址，設定編碼為</a:t>
            </a:r>
            <a:r>
              <a:rPr lang="en-US" altLang="zh-TW" sz="1800" u="none" dirty="0">
                <a:solidFill>
                  <a:srgbClr val="FF0000"/>
                </a:solidFill>
              </a:rPr>
              <a:t>utf-8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u="none" dirty="0"/>
              <a:t>使用</a:t>
            </a:r>
            <a:r>
              <a:rPr lang="en-US" altLang="zh-TW" sz="1800" u="none" dirty="0" err="1"/>
              <a:t>BeautifulSoup</a:t>
            </a:r>
            <a:r>
              <a:rPr lang="zh-TW" altLang="en-US" sz="1800" u="none" dirty="0"/>
              <a:t>將剛剛的變數</a:t>
            </a:r>
            <a:r>
              <a:rPr lang="en-US" altLang="zh-TW" sz="1800" u="none" dirty="0" err="1"/>
              <a:t>response.text</a:t>
            </a:r>
            <a:r>
              <a:rPr lang="zh-TW" altLang="en-US" sz="1800" u="none" dirty="0"/>
              <a:t>文件指定</a:t>
            </a:r>
            <a:r>
              <a:rPr lang="en-US" altLang="zh-TW" sz="1800" u="none" dirty="0" err="1"/>
              <a:t>lxml</a:t>
            </a:r>
            <a:r>
              <a:rPr lang="zh-TW" altLang="en-US" sz="1800" u="none" dirty="0"/>
              <a:t>作為解析器。</a:t>
            </a:r>
            <a:endParaRPr lang="en-US" altLang="zh-TW" sz="1800" u="none" dirty="0"/>
          </a:p>
          <a:p>
            <a:r>
              <a:rPr lang="zh-TW" altLang="en-US" sz="1800" u="none" dirty="0">
                <a:solidFill>
                  <a:srgbClr val="FF0000"/>
                </a:solidFill>
              </a:rPr>
              <a:t>接著</a:t>
            </a:r>
            <a:r>
              <a:rPr lang="zh-TW" altLang="en-US" sz="1800" u="none" dirty="0"/>
              <a:t>使用 </a:t>
            </a:r>
            <a:r>
              <a:rPr lang="en-US" altLang="zh-TW" sz="1800" u="none" dirty="0"/>
              <a:t>find() </a:t>
            </a:r>
            <a:r>
              <a:rPr lang="zh-TW" altLang="en-US" sz="1800" u="none" dirty="0"/>
              <a:t>函式操作 </a:t>
            </a:r>
            <a:r>
              <a:rPr lang="en-US" altLang="zh-TW" sz="1800" u="none" dirty="0" err="1"/>
              <a:t>BeautifulSoup</a:t>
            </a:r>
            <a:r>
              <a:rPr lang="en-US" altLang="zh-TW" sz="1800" u="none" dirty="0"/>
              <a:t> </a:t>
            </a:r>
            <a:r>
              <a:rPr lang="zh-TW" altLang="en-US" sz="1800" u="none" dirty="0"/>
              <a:t>以找到 </a:t>
            </a:r>
            <a:r>
              <a:rPr lang="en-US" altLang="zh-TW" sz="1800" u="none" dirty="0"/>
              <a:t>id = </a:t>
            </a:r>
            <a:r>
              <a:rPr lang="en-US" altLang="zh-TW" sz="1800" u="none" dirty="0" err="1"/>
              <a:t>MyTable</a:t>
            </a:r>
            <a:r>
              <a:rPr lang="zh-TW" altLang="en-US" sz="1800" u="none" dirty="0"/>
              <a:t> 中的位置。</a:t>
            </a:r>
            <a:endParaRPr lang="en-US" altLang="zh-TW" sz="1800" u="none" dirty="0"/>
          </a:p>
          <a:p>
            <a:r>
              <a:rPr lang="zh-TW" altLang="en-US" sz="1800" u="none" dirty="0"/>
              <a:t>接著再用</a:t>
            </a:r>
            <a:r>
              <a:rPr lang="en-US" altLang="zh-TW" sz="1800" u="none" dirty="0" err="1"/>
              <a:t>find_all</a:t>
            </a:r>
            <a:r>
              <a:rPr lang="en-US" altLang="zh-TW" sz="1800" u="none" dirty="0"/>
              <a:t>()</a:t>
            </a:r>
            <a:r>
              <a:rPr lang="zh-TW" altLang="en-US" sz="1800" u="none" dirty="0"/>
              <a:t>函式找到每個</a:t>
            </a:r>
            <a:r>
              <a:rPr lang="en-US" altLang="zh-TW" sz="1800" u="none" dirty="0"/>
              <a:t>&lt;tr&gt;</a:t>
            </a:r>
            <a:r>
              <a:rPr lang="zh-TW" altLang="en-US" sz="1800" u="none" dirty="0"/>
              <a:t>標籤。</a:t>
            </a:r>
            <a:endParaRPr lang="en-US" altLang="zh-TW" sz="1800" u="none" dirty="0"/>
          </a:p>
          <a:p>
            <a:endParaRPr lang="en-US" altLang="zh-TW" sz="180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err="1">
                <a:solidFill>
                  <a:srgbClr val="FF0000"/>
                </a:solidFill>
              </a:rPr>
              <a:t>url</a:t>
            </a:r>
            <a:r>
              <a:rPr lang="en-US" altLang="zh-TW" sz="1800" dirty="0">
                <a:solidFill>
                  <a:srgbClr val="FF0000"/>
                </a:solidFill>
              </a:rPr>
              <a:t> = “http://e-service.cwb.gov.tw/</a:t>
            </a:r>
            <a:r>
              <a:rPr lang="en-US" altLang="zh-TW" sz="1800" dirty="0" err="1">
                <a:solidFill>
                  <a:srgbClr val="FF0000"/>
                </a:solidFill>
              </a:rPr>
              <a:t>HistoryDataQuery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MonthDataController.do?command</a:t>
            </a:r>
            <a:r>
              <a:rPr lang="en-US" altLang="zh-TW" sz="1800" dirty="0">
                <a:solidFill>
                  <a:srgbClr val="FF0000"/>
                </a:solidFill>
              </a:rPr>
              <a:t>=</a:t>
            </a:r>
            <a:r>
              <a:rPr lang="en-US" altLang="zh-TW" sz="1800" dirty="0" err="1">
                <a:solidFill>
                  <a:srgbClr val="FF0000"/>
                </a:solidFill>
              </a:rPr>
              <a:t>viewMain&amp;station</a:t>
            </a:r>
            <a:r>
              <a:rPr lang="en-US" altLang="zh-TW" sz="1800" dirty="0">
                <a:solidFill>
                  <a:srgbClr val="FF0000"/>
                </a:solidFill>
              </a:rPr>
              <a:t>=C0AC70&amp;stname=%25E4%25BF%25A1%25E7%25BE%25A9&amp;datepicker=2021-06”</a:t>
            </a:r>
          </a:p>
          <a:p>
            <a:endParaRPr lang="en-US" altLang="zh-TW" sz="1800" u="none" dirty="0"/>
          </a:p>
          <a:p>
            <a:endParaRPr lang="en-US" altLang="zh-TW" sz="1800" dirty="0"/>
          </a:p>
          <a:p>
            <a:pPr marL="0" indent="0" latinLnBrk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latinLnBrk="1">
              <a:buNone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8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接下來將資料寫進</a:t>
            </a:r>
            <a:r>
              <a:rPr lang="en-US" altLang="zh-TW" u="none" dirty="0"/>
              <a:t>csv</a:t>
            </a:r>
            <a:r>
              <a:rPr lang="zh-TW" altLang="en-US" u="none" dirty="0"/>
              <a:t>檔中，將剛剛</a:t>
            </a:r>
            <a:r>
              <a:rPr lang="en-US" altLang="zh-TW" sz="1200" u="none" dirty="0">
                <a:solidFill>
                  <a:srgbClr val="FF0000"/>
                </a:solidFill>
              </a:rPr>
              <a:t>weather1.csv</a:t>
            </a:r>
            <a:r>
              <a:rPr lang="zh-TW" altLang="en-US" sz="1200" u="none" dirty="0">
                <a:solidFill>
                  <a:srgbClr val="FF0000"/>
                </a:solidFill>
              </a:rPr>
              <a:t>的參數</a:t>
            </a:r>
            <a:r>
              <a:rPr lang="en-US" altLang="zh-TW" sz="1200" u="none" dirty="0" err="1">
                <a:solidFill>
                  <a:srgbClr val="FF0000"/>
                </a:solidFill>
              </a:rPr>
              <a:t>csvfile</a:t>
            </a:r>
            <a:r>
              <a:rPr lang="zh-TW" altLang="en-US" sz="1200" u="none" dirty="0">
                <a:solidFill>
                  <a:srgbClr val="FF0000"/>
                </a:solidFill>
              </a:rPr>
              <a:t>打開後設定寫入模式</a:t>
            </a:r>
            <a:r>
              <a:rPr lang="en-US" altLang="zh-TW" sz="1200" u="none" dirty="0">
                <a:solidFill>
                  <a:srgbClr val="FF0000"/>
                </a:solidFill>
              </a:rPr>
              <a:t>(w)</a:t>
            </a:r>
            <a:r>
              <a:rPr lang="zh-TW" altLang="en-US" sz="1200" u="none" dirty="0">
                <a:solidFill>
                  <a:srgbClr val="FF0000"/>
                </a:solidFill>
              </a:rPr>
              <a:t>，</a:t>
            </a:r>
            <a:endParaRPr lang="en-US" altLang="zh-TW" sz="1200" u="none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newline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這個參數設定預設值並設定編碼為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後給定一個別名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，接著就是用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csv.writer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來寫入剛剛的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中的內容。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首先使用兩個</a:t>
            </a:r>
            <a:r>
              <a:rPr lang="en-US" altLang="zh-TW" u="none" dirty="0"/>
              <a:t>for</a:t>
            </a:r>
            <a:r>
              <a:rPr lang="zh-TW" altLang="en-US" u="none" dirty="0"/>
              <a:t>迴圈，第一個迴圈是用來進入我們前面看到的</a:t>
            </a:r>
            <a:r>
              <a:rPr lang="en-US" altLang="zh-TW" u="none" dirty="0"/>
              <a:t>&lt;tr&gt;</a:t>
            </a:r>
            <a:r>
              <a:rPr lang="zh-TW" altLang="en-US" u="none" dirty="0"/>
              <a:t>，並創建一個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來存放，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進入</a:t>
            </a:r>
            <a:r>
              <a:rPr lang="en-US" altLang="zh-TW" u="none" dirty="0"/>
              <a:t>&lt;tr&gt;</a:t>
            </a:r>
            <a:r>
              <a:rPr lang="zh-TW" altLang="en-US" u="none" dirty="0"/>
              <a:t>後，接著第二個迴圈是會針對每個</a:t>
            </a:r>
            <a:r>
              <a:rPr lang="en-US" altLang="zh-TW" u="none" dirty="0"/>
              <a:t>&lt;tr&gt;</a:t>
            </a:r>
            <a:r>
              <a:rPr lang="zh-TW" altLang="en-US" u="none" dirty="0"/>
              <a:t>裡面的資料，找到所有的</a:t>
            </a:r>
            <a:r>
              <a:rPr lang="en-US" altLang="zh-TW" u="none" dirty="0"/>
              <a:t>&lt;td&gt;</a:t>
            </a:r>
            <a:r>
              <a:rPr lang="zh-TW" altLang="en-US" u="none" dirty="0"/>
              <a:t>和</a:t>
            </a:r>
            <a:r>
              <a:rPr lang="en-US" altLang="zh-TW" u="none" dirty="0"/>
              <a:t>&lt;</a:t>
            </a:r>
            <a:r>
              <a:rPr lang="en-US" altLang="zh-TW" u="none" dirty="0" err="1"/>
              <a:t>th</a:t>
            </a:r>
            <a:r>
              <a:rPr lang="en-US" altLang="zh-TW" u="none" dirty="0"/>
              <a:t>&gt;</a:t>
            </a:r>
            <a:r>
              <a:rPr lang="zh-TW" altLang="en-US" u="none" dirty="0"/>
              <a:t>後，並移除我們的換行符號</a:t>
            </a:r>
            <a:r>
              <a:rPr lang="en-US" altLang="zh-TW" u="none" dirty="0"/>
              <a:t>\n \r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用</a:t>
            </a:r>
            <a:r>
              <a:rPr lang="en-US" altLang="zh-TW" u="none" dirty="0"/>
              <a:t>append() </a:t>
            </a:r>
            <a:r>
              <a:rPr lang="zh-TW" altLang="en-US" u="none" dirty="0"/>
              <a:t>函式加到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中，最後使用</a:t>
            </a:r>
            <a:r>
              <a:rPr lang="en-US" altLang="zh-TW" u="none" dirty="0" err="1"/>
              <a:t>writerow</a:t>
            </a:r>
            <a:r>
              <a:rPr lang="en-US" altLang="zh-TW" u="none" dirty="0"/>
              <a:t> () </a:t>
            </a:r>
            <a:r>
              <a:rPr lang="zh-TW" altLang="en-US" u="none" dirty="0"/>
              <a:t>將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中的資料寫入 </a:t>
            </a:r>
            <a:r>
              <a:rPr lang="en-US" altLang="zh-TW" u="none" dirty="0"/>
              <a:t>CSV </a:t>
            </a:r>
            <a:r>
              <a:rPr lang="zh-TW" altLang="en-US" u="none" dirty="0"/>
              <a:t>文件。</a:t>
            </a:r>
            <a:endParaRPr lang="en-US" altLang="zh-TW" u="none" dirty="0"/>
          </a:p>
          <a:p>
            <a:endParaRPr lang="en-US" altLang="zh-TW" dirty="0"/>
          </a:p>
          <a:p>
            <a:r>
              <a:rPr lang="en-US" altLang="zh-TW" dirty="0"/>
              <a:t>@with </a:t>
            </a:r>
            <a:r>
              <a:rPr lang="zh-TW" altLang="en-US" dirty="0"/>
              <a:t>是用來關掉系統 </a:t>
            </a:r>
            <a:r>
              <a:rPr lang="en-US" altLang="zh-TW" dirty="0"/>
              <a:t>stream</a:t>
            </a:r>
            <a:r>
              <a:rPr lang="zh-TW" altLang="en-US" dirty="0"/>
              <a:t> 用的一個指令。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44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我們需要刪除多餘的資料以避免錯誤。</a:t>
            </a:r>
            <a:endParaRPr lang="en-US" altLang="zh-TW" u="none" dirty="0"/>
          </a:p>
          <a:p>
            <a:r>
              <a:rPr lang="zh-TW" altLang="en-US" u="none" dirty="0"/>
              <a:t>到 </a:t>
            </a:r>
            <a:r>
              <a:rPr lang="en-US" altLang="zh-TW" u="none" dirty="0" err="1"/>
              <a:t>Jupyter</a:t>
            </a:r>
            <a:r>
              <a:rPr lang="en-US" altLang="zh-TW" u="none" dirty="0"/>
              <a:t> </a:t>
            </a:r>
            <a:r>
              <a:rPr lang="zh-TW" altLang="en-US" u="none" dirty="0"/>
              <a:t>的主頁找到 </a:t>
            </a:r>
            <a:r>
              <a:rPr lang="en-US" altLang="zh-TW" u="none" dirty="0"/>
              <a:t>weather1.csv </a:t>
            </a:r>
            <a:r>
              <a:rPr lang="zh-TW" altLang="en-US" u="none" dirty="0"/>
              <a:t>並打開它。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視覺化的功能</a:t>
            </a:r>
            <a:endParaRPr lang="en-US" altLang="zh-TW" sz="1200" dirty="0"/>
          </a:p>
          <a:p>
            <a:r>
              <a:rPr lang="zh-TW" altLang="en-US" sz="1200" dirty="0"/>
              <a:t>概觀、發現、傳達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313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1200" dirty="0"/>
              <a:t>這邊我們要濾到不必要的雜質，來確保等等執行資料時，可以完好的被執行。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54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記得儲存。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4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第二種方式是使用網站中直接幫我們下載好</a:t>
            </a:r>
            <a:r>
              <a:rPr lang="en-US" altLang="zh-TW" dirty="0"/>
              <a:t>CSV</a:t>
            </a:r>
            <a:r>
              <a:rPr lang="zh-TW" altLang="en-US" dirty="0"/>
              <a:t>檔，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但如果今天遇到網站沒辦法下載</a:t>
            </a:r>
            <a:r>
              <a:rPr lang="en-US" altLang="zh-TW" dirty="0"/>
              <a:t>CSV</a:t>
            </a:r>
            <a:r>
              <a:rPr lang="zh-TW" altLang="en-US" dirty="0"/>
              <a:t>檔，那方法一會是比較有幫助的。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3925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518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這邊要讀取</a:t>
            </a:r>
            <a:r>
              <a:rPr lang="en-US" altLang="zh-TW" u="none" dirty="0"/>
              <a:t>weather1.csv</a:t>
            </a:r>
            <a:r>
              <a:rPr lang="zh-TW" altLang="en-US" u="none" dirty="0"/>
              <a:t>文件，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header=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欄位列，使用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為我們的第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列為我們的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u="none" dirty="0"/>
              <a:t>觀測時間</a:t>
            </a:r>
            <a:r>
              <a:rPr lang="en-US" altLang="zh-TW" u="none" dirty="0"/>
              <a:t>(day)”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其中我們指定觀測時間</a:t>
            </a:r>
            <a:r>
              <a:rPr lang="en-US" altLang="zh-TW" u="none" dirty="0"/>
              <a:t>(day)</a:t>
            </a:r>
            <a:r>
              <a:rPr lang="zh-TW" altLang="en-US" u="none" dirty="0"/>
              <a:t>設定為我們的時間排序標準。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@</a:t>
            </a:r>
            <a:r>
              <a:rPr lang="en-US" altLang="zh-TW" dirty="0" err="1"/>
              <a:t>parse_dates</a:t>
            </a:r>
            <a:r>
              <a:rPr lang="zh-TW" altLang="en-US" dirty="0"/>
              <a:t>：</a:t>
            </a:r>
            <a:r>
              <a:rPr lang="en-US" altLang="zh-TW" dirty="0" err="1"/>
              <a:t>boolean</a:t>
            </a:r>
            <a:r>
              <a:rPr lang="en-US" altLang="zh-TW" dirty="0"/>
              <a:t> or list of </a:t>
            </a:r>
            <a:r>
              <a:rPr lang="en-US" altLang="zh-TW" dirty="0" err="1"/>
              <a:t>ints</a:t>
            </a:r>
            <a:r>
              <a:rPr lang="en-US" altLang="zh-TW" dirty="0"/>
              <a:t> or names or list of lists or </a:t>
            </a:r>
            <a:r>
              <a:rPr lang="en-US" altLang="zh-TW" dirty="0" err="1"/>
              <a:t>dict</a:t>
            </a:r>
            <a:r>
              <a:rPr lang="en-US" altLang="zh-TW" dirty="0"/>
              <a:t>, default False. </a:t>
            </a:r>
            <a:r>
              <a:rPr lang="zh-TW" altLang="en-US" dirty="0"/>
              <a:t>這個參數指定對</a:t>
            </a:r>
            <a:r>
              <a:rPr lang="en-US" altLang="zh-TW" dirty="0"/>
              <a:t>CSV</a:t>
            </a:r>
            <a:r>
              <a:rPr lang="zh-TW" altLang="en-US" dirty="0"/>
              <a:t>文件中日期序列的處理方式：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默認為</a:t>
            </a:r>
            <a:r>
              <a:rPr lang="en-US" altLang="zh-TW" dirty="0"/>
              <a:t>False</a:t>
            </a:r>
            <a:r>
              <a:rPr lang="zh-TW" altLang="en-US" dirty="0"/>
              <a:t>，原樣加載，不解析日期時間，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</a:t>
            </a:r>
            <a:r>
              <a:rPr lang="en-US" altLang="zh-TW" dirty="0"/>
              <a:t>True</a:t>
            </a:r>
            <a:r>
              <a:rPr lang="zh-TW" altLang="en-US" dirty="0"/>
              <a:t>，嘗試解析日期索引，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可以為數字或 </a:t>
            </a:r>
            <a:r>
              <a:rPr lang="en-US" altLang="zh-TW" dirty="0"/>
              <a:t>names </a:t>
            </a:r>
            <a:r>
              <a:rPr lang="zh-TW" altLang="en-US" dirty="0"/>
              <a:t>的列表，解析指定的列為時間序列，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可以為以列表為元素的列表，解析每個子列表中的字段組合為時間序列，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可以為值為列表的字典，解析每個列表中的字段組合為時間序列，並命名為字典中對應的鍵值。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http://hshsh.me/post/2016-04-12-python-pandas-notes-01/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1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039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網絡爬蟲爬取的資料類型可能是</a:t>
            </a:r>
            <a:r>
              <a:rPr lang="en-US" altLang="zh-TW" dirty="0"/>
              <a:t>object</a:t>
            </a:r>
            <a:r>
              <a:rPr lang="zh-TW" altLang="en-US" dirty="0"/>
              <a:t>，可能會導致無法繪製折線圖的問題。</a:t>
            </a:r>
            <a:endParaRPr lang="en-US" altLang="zh-TW" dirty="0"/>
          </a:p>
          <a:p>
            <a:r>
              <a:rPr lang="zh-TW" altLang="en-US" dirty="0"/>
              <a:t>我們需要手動強制它為 </a:t>
            </a:r>
            <a:r>
              <a:rPr lang="en-US" altLang="zh-TW" dirty="0"/>
              <a:t>int </a:t>
            </a:r>
            <a:r>
              <a:rPr lang="zh-TW" altLang="en-US" dirty="0"/>
              <a:t>或 </a:t>
            </a:r>
            <a:r>
              <a:rPr lang="en-US" altLang="zh-TW" dirty="0"/>
              <a:t>float </a:t>
            </a:r>
            <a:r>
              <a:rPr lang="zh-TW" altLang="en-US" dirty="0"/>
              <a:t>數據類型。</a:t>
            </a:r>
            <a:endParaRPr lang="en-US" altLang="zh-TW" dirty="0"/>
          </a:p>
          <a:p>
            <a:r>
              <a:rPr lang="zh-TW" altLang="en-US" u="none" dirty="0"/>
              <a:t>因為</a:t>
            </a:r>
            <a:r>
              <a:rPr lang="en-US" altLang="zh-TW" u="none" dirty="0"/>
              <a:t>object</a:t>
            </a:r>
            <a:r>
              <a:rPr lang="zh-TW" altLang="en-US" u="none" dirty="0"/>
              <a:t>並不像</a:t>
            </a:r>
            <a:r>
              <a:rPr lang="en-US" altLang="zh-TW" u="none" dirty="0"/>
              <a:t>int </a:t>
            </a:r>
            <a:r>
              <a:rPr lang="zh-TW" altLang="en-US" u="none" dirty="0"/>
              <a:t>或 </a:t>
            </a:r>
            <a:r>
              <a:rPr lang="en-US" altLang="zh-TW" u="none" dirty="0"/>
              <a:t>float </a:t>
            </a:r>
            <a:r>
              <a:rPr lang="zh-TW" altLang="en-US" u="none" dirty="0"/>
              <a:t>是個數字的資料型態，在繪製折線圖可能會有問題，所以這邊要強制轉型。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37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轉型結果。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53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用</a:t>
            </a:r>
            <a:r>
              <a:rPr lang="en-US" altLang="zh-TW" u="none" dirty="0" err="1"/>
              <a:t>plt.ylim</a:t>
            </a:r>
            <a:r>
              <a:rPr lang="zh-TW" altLang="en-US" u="none" dirty="0"/>
              <a:t>來指定我們的</a:t>
            </a:r>
            <a:r>
              <a:rPr lang="en-US" altLang="zh-TW" u="none" dirty="0"/>
              <a:t>Y</a:t>
            </a:r>
            <a:r>
              <a:rPr lang="zh-TW" altLang="en-US" u="none" dirty="0"/>
              <a:t>軸座標上下限</a:t>
            </a:r>
            <a:r>
              <a:rPr lang="en-US" altLang="zh-TW" u="none" dirty="0"/>
              <a:t>[0~40]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lineplot</a:t>
            </a:r>
            <a:r>
              <a:rPr lang="en-US" altLang="zh-TW" u="none" dirty="0"/>
              <a:t>() </a:t>
            </a:r>
            <a:r>
              <a:rPr lang="zh-TW" altLang="en-US" u="none" dirty="0"/>
              <a:t>是用來繪製折線圖的函式，</a:t>
            </a:r>
            <a:r>
              <a:rPr lang="en-US" altLang="zh-TW" u="none" dirty="0"/>
              <a:t>data</a:t>
            </a:r>
            <a:r>
              <a:rPr lang="zh-TW" altLang="en-US" u="none" dirty="0"/>
              <a:t>就是將剛剛的</a:t>
            </a:r>
            <a:r>
              <a:rPr lang="en-US" altLang="zh-TW" u="none" dirty="0"/>
              <a:t>CSV</a:t>
            </a:r>
            <a:r>
              <a:rPr lang="zh-TW" altLang="en-US" u="none" dirty="0"/>
              <a:t>檔讀進來。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這邊的 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是設定輸出圖表時，所擷取到剛剛強制設定好的資料型態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78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</a:t>
            </a:r>
            <a:r>
              <a:rPr lang="zh-TW" altLang="en-US" dirty="0"/>
              <a:t>簡單的介紹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如果發現操作時，發現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軸的名稱有問題，請依照本網站的方式進行問題排除。</a:t>
            </a:r>
            <a:endParaRPr lang="en-US" altLang="zh-TW" u="none" dirty="0"/>
          </a:p>
          <a:p>
            <a:r>
              <a:rPr lang="zh-TW" altLang="en-US" u="none" dirty="0"/>
              <a:t>主要是因為中文編碼的問題，如果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軸的名稱換成英文，並在前面資料轉換時名稱一同設定，就不會有這個問題。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86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接著要來繪製多條的</a:t>
            </a:r>
            <a:r>
              <a:rPr lang="en-US" altLang="zh-TW" dirty="0"/>
              <a:t>line chart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創建一個資料框架，將“觀測時間（</a:t>
            </a:r>
            <a:r>
              <a:rPr lang="en-US" altLang="zh-TW" dirty="0"/>
              <a:t>day</a:t>
            </a:r>
            <a:r>
              <a:rPr lang="zh-TW" altLang="en-US" dirty="0"/>
              <a:t>）”作為第一列。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read_csv</a:t>
            </a:r>
            <a:r>
              <a:rPr lang="en-US" altLang="zh-TW" dirty="0"/>
              <a:t>() </a:t>
            </a:r>
            <a:r>
              <a:rPr lang="zh-TW" altLang="en-US" dirty="0"/>
              <a:t>函數載入</a:t>
            </a:r>
            <a:r>
              <a:rPr lang="en-US" altLang="zh-TW" dirty="0"/>
              <a:t>CSV</a:t>
            </a:r>
            <a:r>
              <a:rPr lang="zh-TW" altLang="en-US" dirty="0"/>
              <a:t>文件，將</a:t>
            </a:r>
            <a:r>
              <a:rPr lang="en-US" altLang="zh-TW" dirty="0" err="1"/>
              <a:t>index_col</a:t>
            </a:r>
            <a:r>
              <a:rPr lang="zh-TW" altLang="en-US" dirty="0"/>
              <a:t> 參數設定為</a:t>
            </a:r>
            <a:r>
              <a:rPr lang="en-US" altLang="zh-TW" dirty="0"/>
              <a:t>0</a:t>
            </a:r>
            <a:r>
              <a:rPr lang="zh-TW" altLang="en-US" dirty="0"/>
              <a:t>，設定以日期資料類型的“觀測時間</a:t>
            </a:r>
            <a:r>
              <a:rPr lang="en-US" altLang="zh-TW" dirty="0"/>
              <a:t>(day)”</a:t>
            </a:r>
            <a:r>
              <a:rPr lang="zh-TW" altLang="en-US" dirty="0"/>
              <a:t>列為索引的資料框架，</a:t>
            </a:r>
            <a:endParaRPr lang="en-US" altLang="zh-TW" dirty="0"/>
          </a:p>
          <a:p>
            <a:r>
              <a:rPr lang="zh-TW" altLang="en-US" dirty="0"/>
              <a:t>將“氣溫”、“最高氣溫”、“最低氣溫”載入索引並列印出來。</a:t>
            </a:r>
            <a:endParaRPr lang="en-US" altLang="zh-TW" dirty="0"/>
          </a:p>
          <a:p>
            <a:r>
              <a:rPr lang="zh-TW" altLang="en-US" u="none" dirty="0"/>
              <a:t>這邊主要是先定義怎麼畫出哪三條線，</a:t>
            </a:r>
            <a:endParaRPr lang="en-US" altLang="zh-TW" u="none" dirty="0"/>
          </a:p>
          <a:p>
            <a:r>
              <a:rPr lang="zh-TW" altLang="en-US" u="none" dirty="0"/>
              <a:t>跟剛剛比起來多加 </a:t>
            </a:r>
            <a:r>
              <a:rPr lang="en-US" altLang="zh-TW" u="none" dirty="0" err="1"/>
              <a:t>index_col</a:t>
            </a:r>
            <a:r>
              <a:rPr lang="zh-TW" altLang="en-US" u="none" dirty="0"/>
              <a:t> </a:t>
            </a:r>
            <a:r>
              <a:rPr lang="en-US" altLang="zh-TW" u="none" dirty="0"/>
              <a:t>=</a:t>
            </a:r>
            <a:r>
              <a:rPr lang="zh-TW" altLang="en-US" u="none" dirty="0"/>
              <a:t> </a:t>
            </a:r>
            <a:r>
              <a:rPr lang="en-US" altLang="zh-TW" u="none" dirty="0"/>
              <a:t>0</a:t>
            </a:r>
            <a:r>
              <a:rPr lang="zh-TW" altLang="en-US" u="none" dirty="0"/>
              <a:t> 主要是顯示我們欄位中的第一列是觀測時間的資料。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943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印出來的資料我們檢查一下，</a:t>
            </a:r>
            <a:endParaRPr lang="en-US" altLang="zh-TW" u="none" dirty="0"/>
          </a:p>
          <a:p>
            <a:r>
              <a:rPr lang="zh-TW" altLang="en-US" u="none" dirty="0"/>
              <a:t>這裡出來的數值不能有空值，否則轉換時會有問題，</a:t>
            </a:r>
            <a:endParaRPr lang="en-US" altLang="zh-TW" u="none" dirty="0"/>
          </a:p>
          <a:p>
            <a:r>
              <a:rPr lang="zh-TW" altLang="en-US" u="none" dirty="0"/>
              <a:t>主要是</a:t>
            </a:r>
            <a:r>
              <a:rPr lang="en-US" altLang="zh-TW" u="none" dirty="0"/>
              <a:t>null</a:t>
            </a:r>
            <a:r>
              <a:rPr lang="zh-TW" altLang="en-US" u="none" dirty="0"/>
              <a:t>是非</a:t>
            </a:r>
            <a:r>
              <a:rPr lang="en-US" altLang="zh-TW" u="none" dirty="0"/>
              <a:t>int</a:t>
            </a:r>
            <a:r>
              <a:rPr lang="zh-TW" altLang="en-US" u="none" dirty="0"/>
              <a:t>或是</a:t>
            </a:r>
            <a:r>
              <a:rPr lang="en-US" altLang="zh-TW" u="none" dirty="0"/>
              <a:t>float</a:t>
            </a:r>
            <a:r>
              <a:rPr lang="zh-TW" altLang="en-US" u="none" dirty="0"/>
              <a:t>的資料型態。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048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上面三行是</a:t>
            </a:r>
            <a:r>
              <a:rPr lang="zh-TW" altLang="en-US" u="none" dirty="0"/>
              <a:t>資料型態的改變，</a:t>
            </a:r>
            <a:endParaRPr lang="en-US" altLang="zh-TW" u="none" dirty="0"/>
          </a:p>
          <a:p>
            <a:r>
              <a:rPr lang="zh-TW" altLang="en-US" u="none" dirty="0"/>
              <a:t>我們這邊使用</a:t>
            </a:r>
            <a:r>
              <a:rPr lang="en-US" altLang="zh-TW" u="none" dirty="0" err="1"/>
              <a:t>lineplot</a:t>
            </a:r>
            <a:r>
              <a:rPr lang="en-US" altLang="zh-TW" u="none" dirty="0"/>
              <a:t>()</a:t>
            </a:r>
            <a:r>
              <a:rPr lang="zh-TW" altLang="en-US" u="none" dirty="0"/>
              <a:t>中，將</a:t>
            </a:r>
            <a:r>
              <a:rPr lang="en-US" altLang="zh-TW" u="none" dirty="0"/>
              <a:t>data</a:t>
            </a:r>
            <a:r>
              <a:rPr lang="zh-TW" altLang="en-US" u="none" dirty="0"/>
              <a:t>設置為上面製作的</a:t>
            </a:r>
            <a:r>
              <a:rPr lang="en-US" altLang="zh-TW" u="none" dirty="0" err="1"/>
              <a:t>tmp_day</a:t>
            </a:r>
            <a:r>
              <a:rPr lang="zh-TW" altLang="en-US" u="none" dirty="0"/>
              <a:t>，</a:t>
            </a:r>
            <a:endParaRPr lang="en-US" altLang="zh-TW" dirty="0"/>
          </a:p>
          <a:p>
            <a:r>
              <a:rPr lang="zh-TW" altLang="en-US" dirty="0"/>
              <a:t>設置 </a:t>
            </a:r>
            <a:r>
              <a:rPr lang="en-US" altLang="zh-TW" dirty="0"/>
              <a:t>loc </a:t>
            </a:r>
            <a:r>
              <a:rPr lang="zh-TW" altLang="en-US" dirty="0"/>
              <a:t>參數以更改顯示的圖例在最好的位置。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775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679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接下來是要將那三條線的資料變成相同類型。</a:t>
            </a:r>
            <a:endParaRPr lang="en-US" altLang="zh-TW" dirty="0"/>
          </a:p>
          <a:p>
            <a:r>
              <a:rPr lang="zh-TW" altLang="en-US" dirty="0"/>
              <a:t>我們先利用</a:t>
            </a:r>
            <a:r>
              <a:rPr lang="en-US" altLang="zh-TW" dirty="0"/>
              <a:t>stack()</a:t>
            </a:r>
            <a:r>
              <a:rPr lang="zh-TW" altLang="en-US" dirty="0"/>
              <a:t>的方式，將三筆資料堆疊起來，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並用</a:t>
            </a:r>
            <a:r>
              <a:rPr lang="en-US" altLang="zh-TW" dirty="0" err="1"/>
              <a:t>rename_axis</a:t>
            </a:r>
            <a:r>
              <a:rPr lang="en-US" altLang="zh-TW" dirty="0"/>
              <a:t>()</a:t>
            </a:r>
            <a:r>
              <a:rPr lang="zh-TW" altLang="en-US" dirty="0"/>
              <a:t>函式，重新命名資料框中索引或列，這邊就是</a:t>
            </a:r>
            <a:r>
              <a:rPr lang="en-US" altLang="zh-TW" dirty="0"/>
              <a:t>”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</a:t>
            </a:r>
            <a:r>
              <a:rPr lang="en-US" altLang="zh-TW" dirty="0" err="1"/>
              <a:t>reset_index</a:t>
            </a:r>
            <a:r>
              <a:rPr lang="en-US" altLang="zh-TW" dirty="0"/>
              <a:t>() </a:t>
            </a:r>
            <a:r>
              <a:rPr lang="zh-TW" altLang="en-US" dirty="0"/>
              <a:t>用來重置三筆資料的索引後，因為其資料變成</a:t>
            </a:r>
            <a:r>
              <a:rPr lang="en-US" altLang="zh-TW" dirty="0"/>
              <a:t>0</a:t>
            </a:r>
            <a:r>
              <a:rPr lang="zh-TW" altLang="en-US" dirty="0"/>
              <a:t>，所以將</a:t>
            </a:r>
            <a:r>
              <a:rPr lang="en-US" altLang="zh-TW" dirty="0"/>
              <a:t>0</a:t>
            </a:r>
            <a:r>
              <a:rPr lang="zh-TW" altLang="en-US" dirty="0"/>
              <a:t>重新命名變成溫度。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55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如此一來原先三條各自獨立的線，</a:t>
            </a:r>
          </a:p>
          <a:p>
            <a:r>
              <a:rPr lang="zh-TW" altLang="en-US" u="none" dirty="0"/>
              <a:t>現在已經將三條線給 </a:t>
            </a:r>
            <a:r>
              <a:rPr lang="en-US" altLang="zh-TW" u="none" dirty="0"/>
              <a:t>group </a:t>
            </a:r>
            <a:r>
              <a:rPr lang="zh-TW" altLang="en-US" u="none" dirty="0"/>
              <a:t>起來變成一個 </a:t>
            </a:r>
            <a:r>
              <a:rPr lang="en-US" altLang="zh-TW" u="none" dirty="0"/>
              <a:t>class</a:t>
            </a:r>
            <a:r>
              <a:rPr lang="zh-TW" altLang="en-US" u="none" dirty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587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接著就是將資料給繪製出來，利用剛剛設好的</a:t>
            </a:r>
            <a:r>
              <a:rPr lang="en-US" altLang="zh-TW" dirty="0" err="1"/>
              <a:t>tmp_stack</a:t>
            </a:r>
            <a:r>
              <a:rPr lang="zh-TW" altLang="en-US" dirty="0"/>
              <a:t>這個變數的資料，</a:t>
            </a:r>
            <a:endParaRPr lang="en-US" altLang="zh-TW" dirty="0"/>
          </a:p>
          <a:p>
            <a:r>
              <a:rPr lang="zh-TW" altLang="en-US" dirty="0"/>
              <a:t>將圖用</a:t>
            </a:r>
            <a:r>
              <a:rPr lang="en-US" altLang="zh-TW" dirty="0" err="1"/>
              <a:t>lineplot</a:t>
            </a:r>
            <a:r>
              <a:rPr lang="en-US" altLang="zh-TW" dirty="0"/>
              <a:t>()</a:t>
            </a:r>
            <a:r>
              <a:rPr lang="zh-TW" altLang="en-US" dirty="0"/>
              <a:t>函式繪製出來，其中使用參數 </a:t>
            </a:r>
            <a:r>
              <a:rPr lang="en-US" altLang="zh-TW" dirty="0"/>
              <a:t>hue </a:t>
            </a:r>
            <a:r>
              <a:rPr lang="zh-TW" altLang="en-US" dirty="0"/>
              <a:t>是指定要繪製的列，也就是剛剛設定的</a:t>
            </a:r>
            <a:r>
              <a:rPr lang="en-US" altLang="zh-TW" dirty="0"/>
              <a:t>”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在這個例子中，我們指定“溫度種類”來繪製不同顏色的折線圖。</a:t>
            </a:r>
            <a:endParaRPr lang="en-US" altLang="zh-TW" dirty="0"/>
          </a:p>
          <a:p>
            <a:r>
              <a:rPr lang="zh-TW" altLang="en-US" dirty="0"/>
              <a:t>就變成折線圖的類型相同，但顏色會有所不同。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5037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308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接下來，我們要</a:t>
            </a:r>
            <a:r>
              <a:rPr lang="en-US" altLang="zh-TW" b="0" dirty="0"/>
              <a:t>highlight</a:t>
            </a:r>
            <a:r>
              <a:rPr lang="zh-TW" altLang="en-US" b="0" dirty="0"/>
              <a:t>其中一條</a:t>
            </a:r>
            <a:r>
              <a:rPr lang="en-US" altLang="zh-TW" b="0" dirty="0"/>
              <a:t>line chart</a:t>
            </a:r>
            <a:r>
              <a:rPr lang="zh-TW" altLang="en-US" b="0" dirty="0"/>
              <a:t>，</a:t>
            </a:r>
            <a:endParaRPr lang="en-US" altLang="zh-TW" b="0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len</a:t>
            </a:r>
            <a:r>
              <a:rPr lang="en-US" altLang="zh-TW" dirty="0"/>
              <a:t>() </a:t>
            </a:r>
            <a:r>
              <a:rPr lang="zh-TW" altLang="en-US" dirty="0"/>
              <a:t>函數的 </a:t>
            </a:r>
            <a:r>
              <a:rPr lang="en-US" altLang="zh-TW" dirty="0"/>
              <a:t>unique() </a:t>
            </a:r>
            <a:r>
              <a:rPr lang="zh-TW" altLang="en-US" dirty="0"/>
              <a:t>函數計算“氣溫種類”的類別數。</a:t>
            </a:r>
            <a:endParaRPr lang="en-US" altLang="zh-TW" dirty="0"/>
          </a:p>
          <a:p>
            <a:r>
              <a:rPr lang="zh-TW" altLang="en-US" dirty="0"/>
              <a:t>變數</a:t>
            </a:r>
            <a:r>
              <a:rPr lang="en-US" altLang="zh-TW" dirty="0" err="1"/>
              <a:t>point_color</a:t>
            </a:r>
            <a:r>
              <a:rPr lang="zh-TW" altLang="en-US" dirty="0"/>
              <a:t>來設定顏色，</a:t>
            </a:r>
            <a:endParaRPr lang="en-US" altLang="zh-TW" dirty="0"/>
          </a:p>
          <a:p>
            <a:r>
              <a:rPr lang="zh-TW" altLang="en-US" dirty="0"/>
              <a:t>變數</a:t>
            </a:r>
            <a:r>
              <a:rPr lang="en-US" altLang="zh-TW" dirty="0" err="1"/>
              <a:t>point_number</a:t>
            </a:r>
            <a:r>
              <a:rPr lang="zh-TW" altLang="en-US" dirty="0"/>
              <a:t>來指定我們要</a:t>
            </a:r>
            <a:r>
              <a:rPr lang="en-US" altLang="zh-TW" b="0" dirty="0"/>
              <a:t>Highlight</a:t>
            </a:r>
            <a:r>
              <a:rPr lang="zh-TW" altLang="en-US" b="0" dirty="0"/>
              <a:t>哪一條線，這邊</a:t>
            </a:r>
            <a:r>
              <a:rPr lang="en-US" altLang="zh-TW" b="0" dirty="0"/>
              <a:t>0</a:t>
            </a:r>
            <a:r>
              <a:rPr lang="zh-TW" altLang="en-US" b="0" dirty="0"/>
              <a:t>代表上述</a:t>
            </a:r>
            <a:r>
              <a:rPr lang="en-US" altLang="zh-TW" b="0" dirty="0"/>
              <a:t>class</a:t>
            </a:r>
            <a:r>
              <a:rPr lang="zh-TW" altLang="en-US" b="0" dirty="0"/>
              <a:t>中為氣溫的那條線，</a:t>
            </a:r>
            <a:endParaRPr lang="en-US" altLang="zh-TW" b="0" dirty="0"/>
          </a:p>
          <a:p>
            <a:r>
              <a:rPr lang="zh-TW" altLang="en-US" b="0" dirty="0"/>
              <a:t>接著建立調色盤，用</a:t>
            </a:r>
            <a:r>
              <a:rPr lang="en-US" altLang="zh-TW" b="0" dirty="0" err="1"/>
              <a:t>color_palette</a:t>
            </a:r>
            <a:r>
              <a:rPr lang="zh-TW" altLang="en-US" b="0" dirty="0"/>
              <a:t>配色成</a:t>
            </a:r>
            <a:r>
              <a:rPr lang="en-US" altLang="zh-TW" b="0" dirty="0"/>
              <a:t>binary</a:t>
            </a:r>
            <a:r>
              <a:rPr lang="zh-TW" altLang="en-US" b="0" dirty="0"/>
              <a:t>後，套用在剛剛計算分類種的變數</a:t>
            </a:r>
            <a:r>
              <a:rPr lang="en-US" altLang="zh-TW" b="0" dirty="0" err="1"/>
              <a:t>num_category</a:t>
            </a:r>
            <a:r>
              <a:rPr lang="zh-TW" altLang="en-US" b="0" dirty="0"/>
              <a:t>中，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sns.lineplot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color_palette</a:t>
            </a:r>
            <a:r>
              <a:rPr lang="en-US" altLang="zh-TW" dirty="0"/>
              <a:t>() </a:t>
            </a:r>
            <a:r>
              <a:rPr lang="zh-TW" altLang="en-US" dirty="0"/>
              <a:t>更改調色板的顏色。</a:t>
            </a:r>
            <a:endParaRPr lang="en-US" altLang="zh-TW" dirty="0"/>
          </a:p>
          <a:p>
            <a:r>
              <a:rPr lang="zh-TW" altLang="en-US" b="0" dirty="0"/>
              <a:t>最後將調色盤</a:t>
            </a:r>
            <a:r>
              <a:rPr lang="en-US" altLang="zh-TW" b="0" dirty="0"/>
              <a:t>palette</a:t>
            </a:r>
            <a:r>
              <a:rPr lang="zh-TW" altLang="en-US" b="0" dirty="0"/>
              <a:t>設定的顏色。</a:t>
            </a:r>
            <a:endParaRPr lang="en-US" altLang="zh-TW" b="0" dirty="0"/>
          </a:p>
          <a:p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0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20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全部打起來會是這樣，</a:t>
            </a:r>
            <a:endParaRPr lang="en-US" altLang="zh-TW" b="0" dirty="0"/>
          </a:p>
          <a:p>
            <a:r>
              <a:rPr lang="zh-TW" altLang="en-US" b="0" dirty="0"/>
              <a:t>圈起來的部分跟前面的不同，因為我們換過調色盤，</a:t>
            </a:r>
            <a:endParaRPr lang="en-US" altLang="zh-TW" b="0" dirty="0"/>
          </a:p>
          <a:p>
            <a:r>
              <a:rPr lang="zh-TW" altLang="en-US" b="0" dirty="0"/>
              <a:t>將原先使用的</a:t>
            </a:r>
            <a:r>
              <a:rPr lang="en-US" altLang="zh-TW" b="0" dirty="0"/>
              <a:t>pastel</a:t>
            </a:r>
            <a:r>
              <a:rPr lang="zh-TW" altLang="en-US" b="0" dirty="0"/>
              <a:t>換成我們自製的</a:t>
            </a:r>
            <a:r>
              <a:rPr lang="en-US" altLang="zh-TW" b="0" dirty="0"/>
              <a:t>palette</a:t>
            </a:r>
            <a:r>
              <a:rPr lang="zh-TW" altLang="en-US" b="0" dirty="0"/>
              <a:t>，這邊需要注意。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164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我們就可以得到</a:t>
            </a:r>
            <a:r>
              <a:rPr lang="en-US" altLang="zh-TW" dirty="0"/>
              <a:t>highlight</a:t>
            </a:r>
            <a:r>
              <a:rPr lang="zh-TW" altLang="en-US" dirty="0"/>
              <a:t>出來的線條與其他線條顏色不同的區分。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826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接著來使用 </a:t>
            </a:r>
            <a:r>
              <a:rPr lang="en-US" altLang="zh-TW" b="0" dirty="0" err="1"/>
              <a:t>plotly</a:t>
            </a:r>
            <a:r>
              <a:rPr lang="en-US" altLang="zh-TW" b="0" dirty="0"/>
              <a:t> </a:t>
            </a:r>
            <a:r>
              <a:rPr lang="zh-TW" altLang="en-US" b="0" dirty="0"/>
              <a:t>繪製折線圖</a:t>
            </a:r>
            <a:endParaRPr lang="en-US" altLang="zh-TW" b="0" dirty="0"/>
          </a:p>
          <a:p>
            <a:r>
              <a:rPr lang="zh-TW" altLang="en-US" dirty="0"/>
              <a:t>如果用</a:t>
            </a:r>
            <a:r>
              <a:rPr lang="en-US" altLang="zh-TW" dirty="0" err="1"/>
              <a:t>plotly</a:t>
            </a:r>
            <a:r>
              <a:rPr lang="zh-TW" altLang="en-US" dirty="0"/>
              <a:t>畫折線圖，程式碼簡單，並可以動態顯示數據。</a:t>
            </a:r>
            <a:endParaRPr lang="en-US" altLang="zh-TW" dirty="0"/>
          </a:p>
          <a:p>
            <a:r>
              <a:rPr lang="zh-TW" altLang="en-US" dirty="0"/>
              <a:t>例如，當鼠標在折線圖上移動時，會顯示每個點的值。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line() </a:t>
            </a:r>
            <a:r>
              <a:rPr lang="zh-TW" altLang="en-US" dirty="0"/>
              <a:t>函數繪製折線圖，</a:t>
            </a:r>
            <a:r>
              <a:rPr lang="en-US" altLang="zh-TW" dirty="0"/>
              <a:t>weather</a:t>
            </a:r>
            <a:r>
              <a:rPr lang="zh-TW" altLang="en-US" dirty="0"/>
              <a:t>是我們最一開始只有一條線的那筆資料，</a:t>
            </a:r>
            <a:endParaRPr lang="en-US" altLang="zh-TW" dirty="0"/>
          </a:p>
          <a:p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設定座標名稱後，將圖用</a:t>
            </a:r>
            <a:r>
              <a:rPr lang="en-US" altLang="zh-TW" dirty="0"/>
              <a:t>show()</a:t>
            </a:r>
            <a:r>
              <a:rPr lang="zh-TW" altLang="en-US" dirty="0"/>
              <a:t>函數顯示顯示。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090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38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接著我們使用 </a:t>
            </a:r>
            <a:r>
              <a:rPr lang="en-US" altLang="zh-TW" b="0" dirty="0" err="1"/>
              <a:t>plotly</a:t>
            </a:r>
            <a:r>
              <a:rPr lang="en-US" altLang="zh-TW" b="0" dirty="0"/>
              <a:t> </a:t>
            </a:r>
            <a:r>
              <a:rPr lang="zh-TW" altLang="en-US" b="0" dirty="0"/>
              <a:t>繪製多條折線圖</a:t>
            </a:r>
            <a:endParaRPr lang="en-US" altLang="zh-TW" b="0" dirty="0"/>
          </a:p>
          <a:p>
            <a:r>
              <a:rPr lang="zh-TW" altLang="en-US" dirty="0"/>
              <a:t>要使用 </a:t>
            </a:r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r>
              <a:rPr lang="zh-TW" altLang="en-US" dirty="0"/>
              <a:t>繪製多個折線圖，您必須定義每個折線圖，然後將折線圖收集在一個圖表中。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Scatter() </a:t>
            </a:r>
            <a:r>
              <a:rPr lang="zh-TW" altLang="en-US" dirty="0"/>
              <a:t>函數的參數模式中指定“</a:t>
            </a:r>
            <a:r>
              <a:rPr lang="en-US" altLang="zh-TW" dirty="0"/>
              <a:t>lines”</a:t>
            </a:r>
            <a:r>
              <a:rPr lang="zh-TW" altLang="en-US" dirty="0"/>
              <a:t>來創建不同溫度的折線圖數據。</a:t>
            </a:r>
            <a:endParaRPr lang="en-US" altLang="zh-TW" dirty="0"/>
          </a:p>
          <a:p>
            <a:r>
              <a:rPr lang="zh-TW" altLang="en-US" dirty="0"/>
              <a:t>我們的 </a:t>
            </a:r>
            <a:r>
              <a:rPr lang="en-US" altLang="zh-TW" dirty="0"/>
              <a:t>X </a:t>
            </a:r>
            <a:r>
              <a:rPr lang="zh-TW" altLang="en-US" dirty="0"/>
              <a:t>軸是“觀測時間（</a:t>
            </a:r>
            <a:r>
              <a:rPr lang="en-US" altLang="zh-TW" dirty="0"/>
              <a:t>day</a:t>
            </a:r>
            <a:r>
              <a:rPr lang="zh-TW" altLang="en-US" dirty="0"/>
              <a:t>）”，</a:t>
            </a:r>
            <a:r>
              <a:rPr lang="en-US" altLang="zh-TW" dirty="0"/>
              <a:t>Y </a:t>
            </a:r>
            <a:r>
              <a:rPr lang="zh-TW" altLang="en-US" dirty="0"/>
              <a:t>軸是不同類型的溫度並命名。</a:t>
            </a:r>
            <a:endParaRPr lang="en-US" altLang="zh-TW" dirty="0"/>
          </a:p>
          <a:p>
            <a:endParaRPr lang="en-US" altLang="zh-TW" u="none" dirty="0"/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庫中的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scatter()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方法用於繪製散點圖，這邊我們模式設定成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就會出現折線圖。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會變成用點。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409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再來指定版面的排版方式，用</a:t>
            </a:r>
            <a:r>
              <a:rPr lang="en-US" altLang="zh-TW" dirty="0"/>
              <a:t>Layout()</a:t>
            </a:r>
            <a:r>
              <a:rPr lang="zh-TW" altLang="en-US" dirty="0"/>
              <a:t>函數來設定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軸的名稱</a:t>
            </a:r>
            <a:endParaRPr lang="en-US" altLang="zh-TW" dirty="0"/>
          </a:p>
          <a:p>
            <a:r>
              <a:rPr lang="zh-TW" altLang="en-US" dirty="0"/>
              <a:t>將多個折線圖合併為一個圖表，透過</a:t>
            </a:r>
            <a:r>
              <a:rPr lang="en-US" altLang="zh-TW" dirty="0"/>
              <a:t>Figure() </a:t>
            </a:r>
            <a:r>
              <a:rPr lang="zh-TW" altLang="en-US" dirty="0"/>
              <a:t>函數的參數資料來合併不同“氣溫類型”（</a:t>
            </a:r>
            <a:r>
              <a:rPr lang="en-US" altLang="zh-TW" dirty="0" err="1"/>
              <a:t>tmp_ave</a:t>
            </a:r>
            <a:r>
              <a:rPr lang="zh-TW" altLang="en-US" dirty="0"/>
              <a:t>、</a:t>
            </a:r>
            <a:r>
              <a:rPr lang="en-US" altLang="zh-TW" dirty="0" err="1"/>
              <a:t>tmp_high</a:t>
            </a:r>
            <a:r>
              <a:rPr lang="zh-TW" altLang="en-US" dirty="0"/>
              <a:t>、</a:t>
            </a:r>
            <a:r>
              <a:rPr lang="en-US" altLang="zh-TW" dirty="0" err="1"/>
              <a:t>tmp_low</a:t>
            </a:r>
            <a:r>
              <a:rPr lang="zh-TW" altLang="en-US" dirty="0"/>
              <a:t>）中的數據。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0" u="none" dirty="0"/>
              <a:t>@</a:t>
            </a:r>
            <a:r>
              <a:rPr lang="en-US" altLang="zh-TW" b="0" u="none" dirty="0" err="1"/>
              <a:t>fig.show</a:t>
            </a:r>
            <a:r>
              <a:rPr lang="zh-TW" altLang="en-US" b="0" u="none" dirty="0"/>
              <a:t>的先後順序有差別，因為圖的優先級比較高，若是顯示圖放在後面，文字的部分就會被覆蓋。</a:t>
            </a:r>
            <a:endParaRPr lang="en-US" altLang="zh-TW" b="0" u="none" dirty="0"/>
          </a:p>
          <a:p>
            <a:endParaRPr lang="en-US" altLang="zh-TW" b="0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559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這邊可以看到我們使用</a:t>
            </a:r>
            <a:r>
              <a:rPr lang="en-US" altLang="zh-TW" dirty="0" err="1"/>
              <a:t>fig.show</a:t>
            </a:r>
            <a:r>
              <a:rPr lang="zh-TW" altLang="en-US" dirty="0"/>
              <a:t>所告訴我們的資料內容。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7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視覺化後的</a:t>
            </a:r>
            <a:r>
              <a:rPr lang="zh-TW" altLang="en-US" b="0" dirty="0"/>
              <a:t>折線圖。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128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再來是將折線圖給平滑化。</a:t>
            </a:r>
            <a:endParaRPr lang="en-US" altLang="zh-TW" b="0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scipy</a:t>
            </a:r>
            <a:r>
              <a:rPr lang="en-US" altLang="zh-TW" dirty="0"/>
              <a:t> </a:t>
            </a:r>
            <a:r>
              <a:rPr lang="zh-TW" altLang="en-US" dirty="0"/>
              <a:t>函式庫來平滑折線圖的線條。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linspace</a:t>
            </a:r>
            <a:r>
              <a:rPr lang="en-US" altLang="zh-TW" dirty="0"/>
              <a:t>() </a:t>
            </a:r>
            <a:r>
              <a:rPr lang="zh-TW" altLang="en-US" dirty="0"/>
              <a:t>函數可以在一定範圍內平均分佈點。</a:t>
            </a:r>
            <a:endParaRPr lang="en-US" altLang="zh-TW" dirty="0"/>
          </a:p>
          <a:p>
            <a:r>
              <a:rPr lang="zh-TW" altLang="en-US" dirty="0"/>
              <a:t>例如，如果我們想在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10 </a:t>
            </a:r>
            <a:r>
              <a:rPr lang="zh-TW" altLang="en-US" dirty="0"/>
              <a:t>之間平均生成 </a:t>
            </a:r>
            <a:r>
              <a:rPr lang="en-US" altLang="zh-TW" dirty="0"/>
              <a:t>5 </a:t>
            </a:r>
            <a:r>
              <a:rPr lang="zh-TW" altLang="en-US" dirty="0"/>
              <a:t>個點，我們的程序可以寫成如下。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014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make_interp_spline</a:t>
            </a:r>
            <a:r>
              <a:rPr lang="en-US" altLang="zh-TW" dirty="0"/>
              <a:t>() </a:t>
            </a:r>
            <a:r>
              <a:rPr lang="zh-TW" altLang="en-US" dirty="0"/>
              <a:t>確定樣本數來繪製平滑折線圖。</a:t>
            </a:r>
            <a:endParaRPr lang="en-US" altLang="zh-TW" dirty="0"/>
          </a:p>
          <a:p>
            <a:r>
              <a:rPr lang="zh-TW" altLang="en-US" dirty="0"/>
              <a:t>我們通過沿 </a:t>
            </a:r>
            <a:r>
              <a:rPr lang="en-US" altLang="zh-TW" dirty="0"/>
              <a:t>x </a:t>
            </a:r>
            <a:r>
              <a:rPr lang="zh-TW" altLang="en-US" dirty="0"/>
              <a:t>軸在最小值和最大值之間取 </a:t>
            </a:r>
            <a:r>
              <a:rPr lang="en-US" altLang="zh-TW" dirty="0"/>
              <a:t>300 </a:t>
            </a:r>
            <a:r>
              <a:rPr lang="zh-TW" altLang="en-US" dirty="0"/>
              <a:t>個等距樣本來繪製曲線。</a:t>
            </a:r>
            <a:endParaRPr lang="en-US" altLang="zh-TW" dirty="0"/>
          </a:p>
          <a:p>
            <a:r>
              <a:rPr lang="zh-TW" altLang="en-US" dirty="0"/>
              <a:t>這邊我們設置的等距樣本越多，曲線就會看起來越平滑。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5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889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可以使用 </a:t>
            </a:r>
            <a:r>
              <a:rPr lang="en-US" altLang="zh-TW" dirty="0"/>
              <a:t>scatter() </a:t>
            </a:r>
            <a:r>
              <a:rPr lang="zh-TW" altLang="en-US" dirty="0"/>
              <a:t>函數繪製散點圖。</a:t>
            </a:r>
            <a:endParaRPr lang="en-US" altLang="zh-TW" dirty="0"/>
          </a:p>
          <a:p>
            <a:r>
              <a:rPr lang="zh-TW" altLang="en-US" dirty="0"/>
              <a:t>參數 </a:t>
            </a:r>
            <a:r>
              <a:rPr lang="en-US" altLang="zh-TW" dirty="0"/>
              <a:t>color </a:t>
            </a:r>
            <a:r>
              <a:rPr lang="zh-TW" altLang="en-US" dirty="0"/>
              <a:t>可以指定點的顏色，參數 </a:t>
            </a:r>
            <a:r>
              <a:rPr lang="en-US" altLang="zh-TW" dirty="0"/>
              <a:t>alpha </a:t>
            </a:r>
            <a:r>
              <a:rPr lang="zh-TW" altLang="en-US" dirty="0"/>
              <a:t>可以指定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1 </a:t>
            </a:r>
            <a:r>
              <a:rPr lang="zh-TW" altLang="en-US" dirty="0"/>
              <a:t>之間的值改點變顏色透明度。</a:t>
            </a:r>
            <a:endParaRPr lang="en-US" altLang="zh-TW" dirty="0"/>
          </a:p>
          <a:p>
            <a:r>
              <a:rPr lang="en-US" altLang="zh-TW" dirty="0"/>
              <a:t>plot()</a:t>
            </a:r>
            <a:r>
              <a:rPr lang="zh-TW" altLang="en-US" dirty="0"/>
              <a:t>這行是將原本沒做平滑的線繪製出來。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5064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全部程式內容，這邊我們自己做一筆資料來畫圖，</a:t>
            </a:r>
            <a:endParaRPr lang="en-US" altLang="zh-TW" dirty="0"/>
          </a:p>
          <a:p>
            <a:r>
              <a:rPr lang="zh-TW" altLang="en-US" dirty="0"/>
              <a:t>建立矩陣</a:t>
            </a:r>
            <a:r>
              <a:rPr lang="en-US" altLang="zh-TW" dirty="0"/>
              <a:t>x</a:t>
            </a:r>
            <a:r>
              <a:rPr lang="zh-TW" altLang="en-US" dirty="0"/>
              <a:t>軸是點的數量，</a:t>
            </a:r>
            <a:r>
              <a:rPr lang="en-US" altLang="zh-TW" dirty="0"/>
              <a:t>y</a:t>
            </a:r>
            <a:r>
              <a:rPr lang="zh-TW" altLang="en-US" dirty="0"/>
              <a:t>軸是數值。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最後將</a:t>
            </a:r>
            <a:r>
              <a:rPr lang="en-US" altLang="zh-TW" dirty="0"/>
              <a:t>smooth</a:t>
            </a:r>
            <a:r>
              <a:rPr lang="zh-TW" altLang="en-US" dirty="0"/>
              <a:t>的線也畫出來，就可以看到差異性。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789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練習完後，我們再將剛剛的天氣圖給放上來實現。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x </a:t>
            </a:r>
            <a:r>
              <a:rPr lang="zh-TW" altLang="en-US" dirty="0"/>
              <a:t>軸和 </a:t>
            </a:r>
            <a:r>
              <a:rPr lang="en-US" altLang="zh-TW" dirty="0"/>
              <a:t>y </a:t>
            </a:r>
            <a:r>
              <a:rPr lang="zh-TW" altLang="en-US" dirty="0"/>
              <a:t>軸矩陣</a:t>
            </a:r>
            <a:r>
              <a:rPr lang="en-US" altLang="zh-TW" dirty="0"/>
              <a:t>“</a:t>
            </a:r>
            <a:r>
              <a:rPr lang="zh-TW" altLang="en-US" dirty="0"/>
              <a:t>觀測時間</a:t>
            </a:r>
            <a:r>
              <a:rPr lang="en-US" altLang="zh-TW" dirty="0"/>
              <a:t>(day) and ”</a:t>
            </a:r>
            <a:r>
              <a:rPr lang="zh-TW" altLang="en-US" dirty="0"/>
              <a:t>氣溫</a:t>
            </a:r>
            <a:r>
              <a:rPr lang="en-US" altLang="zh-TW" dirty="0"/>
              <a:t>(℃)“</a:t>
            </a:r>
            <a:r>
              <a:rPr lang="zh-TW" altLang="en-US" dirty="0"/>
              <a:t>來平滑資料。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257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title() </a:t>
            </a:r>
            <a:r>
              <a:rPr lang="zh-TW" altLang="en-US" dirty="0"/>
              <a:t>函數為折線圖添加標題。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x.label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 err="1"/>
              <a:t>y.label</a:t>
            </a:r>
            <a:r>
              <a:rPr lang="en-US" altLang="zh-TW" dirty="0"/>
              <a:t>() </a:t>
            </a:r>
            <a:r>
              <a:rPr lang="zh-TW" altLang="en-US" dirty="0"/>
              <a:t>函數將標籤添加到 </a:t>
            </a:r>
            <a:r>
              <a:rPr lang="en-US" altLang="zh-TW" dirty="0"/>
              <a:t>x </a:t>
            </a:r>
            <a:r>
              <a:rPr lang="zh-TW" altLang="en-US" dirty="0"/>
              <a:t>和 </a:t>
            </a:r>
            <a:r>
              <a:rPr lang="en-US" altLang="zh-TW" dirty="0"/>
              <a:t>y </a:t>
            </a:r>
            <a:r>
              <a:rPr lang="zh-TW" altLang="en-US" dirty="0"/>
              <a:t>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2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93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017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0023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365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036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folium</a:t>
            </a:r>
            <a:r>
              <a:rPr lang="zh-TW" altLang="en-US" u="none" dirty="0"/>
              <a:t>是一套</a:t>
            </a:r>
            <a:r>
              <a:rPr lang="en-US" altLang="zh-TW" u="none" dirty="0"/>
              <a:t>Python</a:t>
            </a:r>
            <a:r>
              <a:rPr lang="zh-TW" altLang="en-US" u="none" dirty="0"/>
              <a:t>上的地圖視覺化工具。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4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55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u="none" dirty="0" err="1"/>
              <a:t>zoom_start</a:t>
            </a:r>
            <a:r>
              <a:rPr lang="zh-TW" altLang="en-US" u="none" dirty="0"/>
              <a:t>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代表畫面細節，也可以說是範圍內目視細節的程度。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87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使用 </a:t>
            </a:r>
            <a:r>
              <a:rPr lang="en-US" altLang="zh-TW" u="none" dirty="0" err="1"/>
              <a:t>folium.Choropleth</a:t>
            </a:r>
            <a:r>
              <a:rPr lang="en-US" altLang="zh-TW" u="none" dirty="0"/>
              <a:t>() </a:t>
            </a:r>
            <a:r>
              <a:rPr lang="zh-TW" altLang="en-US" u="none" dirty="0"/>
              <a:t>函數繪製美國的彩色地圖。</a:t>
            </a:r>
            <a:endParaRPr lang="en-US" altLang="zh-TW" u="none" dirty="0"/>
          </a:p>
          <a:p>
            <a:r>
              <a:rPr lang="zh-TW" altLang="en-US" u="none" dirty="0"/>
              <a:t>這邊看到</a:t>
            </a:r>
            <a:r>
              <a:rPr lang="en-US" altLang="zh-TW" u="none" dirty="0" err="1"/>
              <a:t>json.load</a:t>
            </a:r>
            <a:r>
              <a:rPr lang="zh-TW" altLang="en-US" u="none" dirty="0"/>
              <a:t>打開我們的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檔並讀取，</a:t>
            </a:r>
            <a:endParaRPr lang="en-US" altLang="zh-TW" u="none" dirty="0"/>
          </a:p>
          <a:p>
            <a:r>
              <a:rPr lang="en-US" altLang="zh-TW" u="none" dirty="0" err="1"/>
              <a:t>fill_color</a:t>
            </a:r>
            <a:r>
              <a:rPr lang="en-US" altLang="zh-TW" u="none" dirty="0"/>
              <a:t> </a:t>
            </a:r>
            <a:r>
              <a:rPr lang="zh-TW" altLang="en-US" u="none" dirty="0"/>
              <a:t>是填入我們的地圖顏色，</a:t>
            </a:r>
            <a:endParaRPr lang="en-US" altLang="zh-TW" u="none" dirty="0"/>
          </a:p>
          <a:p>
            <a:r>
              <a:rPr lang="en-US" altLang="zh-TW" u="none" dirty="0" err="1"/>
              <a:t>fill_opacity</a:t>
            </a:r>
            <a:r>
              <a:rPr lang="en-US" altLang="zh-TW" u="none" dirty="0"/>
              <a:t> </a:t>
            </a:r>
            <a:r>
              <a:rPr lang="zh-TW" altLang="en-US" u="none" dirty="0"/>
              <a:t>是改變地圖顏色透明度，數值越小越透明，</a:t>
            </a:r>
            <a:endParaRPr lang="en-US" altLang="zh-TW" u="none" dirty="0"/>
          </a:p>
          <a:p>
            <a:r>
              <a:rPr lang="en-US" altLang="zh-TW" u="none" dirty="0" err="1"/>
              <a:t>line_color</a:t>
            </a:r>
            <a:r>
              <a:rPr lang="zh-TW" altLang="en-US" u="none" dirty="0"/>
              <a:t> 是地圖邊界的顏色，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line_weight</a:t>
            </a:r>
            <a:r>
              <a:rPr lang="en-US" altLang="zh-TW" u="none" dirty="0"/>
              <a:t> </a:t>
            </a:r>
            <a:r>
              <a:rPr lang="zh-TW" altLang="en-US" u="none" dirty="0"/>
              <a:t>是邊界的粗細，最後將這些內容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進我們定義的地圖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打開來看結果。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512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84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這邊是創建一個 </a:t>
            </a:r>
            <a:r>
              <a:rPr lang="en-US" altLang="zh-TW" dirty="0"/>
              <a:t>CSV </a:t>
            </a:r>
            <a:r>
              <a:rPr lang="zh-TW" altLang="en-US" dirty="0"/>
              <a:t>文件（名為 </a:t>
            </a:r>
            <a:r>
              <a:rPr lang="en-US" altLang="zh-TW" dirty="0" err="1"/>
              <a:t>covid_usastate</a:t>
            </a:r>
            <a:r>
              <a:rPr lang="zh-TW" altLang="en-US" dirty="0"/>
              <a:t>），</a:t>
            </a:r>
            <a:endParaRPr lang="en-US" altLang="zh-TW" dirty="0"/>
          </a:p>
          <a:p>
            <a:r>
              <a:rPr lang="zh-TW" altLang="en-US" dirty="0"/>
              <a:t>去記錄美國各個州被診斷出患有 </a:t>
            </a:r>
            <a:r>
              <a:rPr lang="en-US" altLang="zh-TW" dirty="0"/>
              <a:t>Covid-19 </a:t>
            </a:r>
            <a:r>
              <a:rPr lang="zh-TW" altLang="en-US" dirty="0"/>
              <a:t>的人數。 使用此文件繪製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34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read_csv</a:t>
            </a:r>
            <a:r>
              <a:rPr lang="zh-TW" altLang="en-US" sz="1200" dirty="0"/>
              <a:t>函數可以幫助我們讀取存儲在 </a:t>
            </a:r>
            <a:r>
              <a:rPr lang="en-US" altLang="zh-TW" sz="1200" dirty="0" err="1"/>
              <a:t>Jupyter</a:t>
            </a:r>
            <a:r>
              <a:rPr lang="en-US" altLang="zh-TW" sz="1200" dirty="0"/>
              <a:t> </a:t>
            </a:r>
            <a:r>
              <a:rPr lang="zh-TW" altLang="en-US" sz="1200" dirty="0"/>
              <a:t>中的 </a:t>
            </a:r>
            <a:r>
              <a:rPr lang="en-US" altLang="zh-TW" sz="1200" dirty="0"/>
              <a:t>CSV </a:t>
            </a:r>
            <a:r>
              <a:rPr lang="zh-TW" altLang="en-US" sz="1200" dirty="0"/>
              <a:t>文件。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/>
              <a:t>【</a:t>
            </a:r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r>
              <a:rPr lang="en-US" altLang="zh-TW" u="none" dirty="0" err="1"/>
              <a:t>zoom_start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使用</a:t>
            </a:r>
            <a:r>
              <a:rPr lang="en-US" altLang="zh-TW" sz="1200" dirty="0"/>
              <a:t>data </a:t>
            </a:r>
            <a:r>
              <a:rPr lang="zh-TW" altLang="en-US" sz="1200" dirty="0"/>
              <a:t>參數導入 </a:t>
            </a:r>
            <a:r>
              <a:rPr lang="en-US" altLang="zh-TW" sz="1200" dirty="0"/>
              <a:t>covid_usastate.csv </a:t>
            </a:r>
            <a:r>
              <a:rPr lang="zh-TW" altLang="en-US" sz="1200" dirty="0"/>
              <a:t>以讀取每個州的 </a:t>
            </a:r>
            <a:r>
              <a:rPr lang="en-US" altLang="zh-TW" sz="1200" dirty="0"/>
              <a:t>Covid-19 </a:t>
            </a:r>
            <a:r>
              <a:rPr lang="zh-TW" altLang="en-US" sz="1200" dirty="0"/>
              <a:t>確認案例。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columns</a:t>
            </a:r>
            <a:r>
              <a:rPr lang="zh-TW" altLang="en-US" sz="1200" dirty="0"/>
              <a:t>是將</a:t>
            </a:r>
            <a:r>
              <a:rPr lang="en-US" altLang="zh-TW" sz="1200" dirty="0"/>
              <a:t>CSV</a:t>
            </a:r>
            <a:r>
              <a:rPr lang="zh-TW" altLang="en-US" sz="1200" dirty="0"/>
              <a:t>檔中的每個項目相依對應</a:t>
            </a:r>
            <a:r>
              <a:rPr lang="en-US" altLang="zh-TW" sz="1200" dirty="0"/>
              <a:t>(</a:t>
            </a:r>
            <a:r>
              <a:rPr lang="zh-TW" altLang="en-US" sz="1200" dirty="0"/>
              <a:t>後面會提到</a:t>
            </a:r>
            <a:r>
              <a:rPr lang="en-US" altLang="zh-TW" sz="1200" dirty="0"/>
              <a:t>)</a:t>
            </a:r>
            <a:r>
              <a:rPr lang="zh-TW" altLang="en-US" sz="1200" dirty="0"/>
              <a:t>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key_on</a:t>
            </a:r>
            <a:r>
              <a:rPr lang="zh-TW" altLang="en-US" sz="1200" dirty="0"/>
              <a:t>是設定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檔中，跟上述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fill_color</a:t>
            </a:r>
            <a:r>
              <a:rPr lang="en-US" altLang="zh-TW" sz="1200" dirty="0"/>
              <a:t> </a:t>
            </a:r>
            <a:r>
              <a:rPr lang="zh-TW" altLang="en-US" sz="1200" dirty="0"/>
              <a:t>參數用於設置</a:t>
            </a:r>
            <a:r>
              <a:rPr lang="en-US" altLang="zh-TW" sz="1200" dirty="0"/>
              <a:t>heat map</a:t>
            </a:r>
            <a:r>
              <a:rPr lang="zh-TW" altLang="en-US" sz="1200" dirty="0"/>
              <a:t>調色盤。</a:t>
            </a:r>
            <a:r>
              <a:rPr lang="zh-TW" altLang="en-US" u="none" dirty="0"/>
              <a:t>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18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columns </a:t>
            </a:r>
            <a:r>
              <a:rPr lang="zh-TW" altLang="en-US" u="none" dirty="0"/>
              <a:t>參數用於在繪製</a:t>
            </a:r>
            <a:r>
              <a:rPr lang="en-US" altLang="zh-TW" u="none" dirty="0"/>
              <a:t>heat map</a:t>
            </a:r>
            <a:r>
              <a:rPr lang="zh-TW" altLang="en-US" u="none" dirty="0"/>
              <a:t>欄位中，每個指定的</a:t>
            </a:r>
            <a:r>
              <a:rPr lang="en-US" altLang="zh-TW" u="none" dirty="0"/>
              <a:t>key</a:t>
            </a:r>
            <a:r>
              <a:rPr lang="zh-TW" altLang="en-US" u="none" dirty="0"/>
              <a:t>名稱，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u="none" dirty="0"/>
              <a:t>這邊的</a:t>
            </a:r>
            <a:r>
              <a:rPr lang="en-US" altLang="zh-TW" sz="1200" u="none" dirty="0"/>
              <a:t>key</a:t>
            </a:r>
            <a:r>
              <a:rPr lang="zh-TW" altLang="en-US" sz="1200" u="none" dirty="0"/>
              <a:t>會依照我們匯入的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檔，名叫</a:t>
            </a:r>
            <a:r>
              <a:rPr lang="en-US" altLang="zh-TW" u="none" dirty="0"/>
              <a:t>feature.properties.name</a:t>
            </a:r>
            <a:r>
              <a:rPr lang="zh-TW" altLang="en-US" u="none" dirty="0"/>
              <a:t>中欄位，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u="none" dirty="0"/>
              <a:t>這個欄位放置的資料</a:t>
            </a:r>
            <a:r>
              <a:rPr lang="zh-TW" altLang="en-US" u="none" dirty="0"/>
              <a:t>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去做對應。</a:t>
            </a:r>
            <a:endParaRPr lang="en-US" altLang="zh-TW" sz="1200" u="none" dirty="0"/>
          </a:p>
          <a:p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952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7660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由於人口分佈不均，上圖未能表現各州的實際嚴重程度。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接下來要做的是將確診病例數轉換為比率，以增加數據的可讀性。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使用我們創建另一個 </a:t>
            </a:r>
            <a:r>
              <a:rPr lang="en-US" altLang="zh-TW" dirty="0"/>
              <a:t>CSV </a:t>
            </a:r>
            <a:r>
              <a:rPr lang="zh-TW" altLang="en-US" dirty="0"/>
              <a:t>文件 </a:t>
            </a:r>
            <a:r>
              <a:rPr lang="en-US" altLang="zh-TW" dirty="0"/>
              <a:t>(</a:t>
            </a:r>
            <a:r>
              <a:rPr lang="en-US" altLang="zh-TW" dirty="0" err="1"/>
              <a:t>new_covid_usastate</a:t>
            </a:r>
            <a:r>
              <a:rPr lang="en-US" altLang="zh-TW" dirty="0"/>
              <a:t>) </a:t>
            </a:r>
            <a:r>
              <a:rPr lang="zh-TW" altLang="en-US" dirty="0"/>
              <a:t>並繪製有關每個州診斷病例比率的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0767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read_csv</a:t>
            </a:r>
            <a:r>
              <a:rPr lang="zh-TW" altLang="en-US" sz="1200" dirty="0"/>
              <a:t>函數可以幫助我們讀取存儲在 </a:t>
            </a:r>
            <a:r>
              <a:rPr lang="en-US" altLang="zh-TW" sz="1200" dirty="0" err="1"/>
              <a:t>Jupyter</a:t>
            </a:r>
            <a:r>
              <a:rPr lang="en-US" altLang="zh-TW" sz="1200" dirty="0"/>
              <a:t> </a:t>
            </a:r>
            <a:r>
              <a:rPr lang="zh-TW" altLang="en-US" sz="1200" dirty="0"/>
              <a:t>中的 </a:t>
            </a:r>
            <a:r>
              <a:rPr lang="en-US" altLang="zh-TW" sz="1200" dirty="0"/>
              <a:t>CSV </a:t>
            </a:r>
            <a:r>
              <a:rPr lang="zh-TW" altLang="en-US" sz="1200" dirty="0"/>
              <a:t>文件。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r>
              <a:rPr lang="en-US" altLang="zh-TW" u="none" dirty="0" err="1"/>
              <a:t>zoom_start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使用</a:t>
            </a:r>
            <a:r>
              <a:rPr lang="en-US" altLang="zh-TW" sz="1200" dirty="0"/>
              <a:t>data </a:t>
            </a:r>
            <a:r>
              <a:rPr lang="zh-TW" altLang="en-US" sz="1200" dirty="0"/>
              <a:t>參數導入 </a:t>
            </a:r>
            <a:r>
              <a:rPr lang="en-US" altLang="zh-TW" sz="1200" dirty="0"/>
              <a:t>covid_usastate.csv </a:t>
            </a:r>
            <a:r>
              <a:rPr lang="zh-TW" altLang="en-US" sz="1200" dirty="0"/>
              <a:t>以讀取每個州的 </a:t>
            </a:r>
            <a:r>
              <a:rPr lang="en-US" altLang="zh-TW" sz="1200" dirty="0"/>
              <a:t>Covid-19 </a:t>
            </a:r>
            <a:r>
              <a:rPr lang="zh-TW" altLang="en-US" sz="1200" dirty="0"/>
              <a:t>確認案例。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columns</a:t>
            </a:r>
            <a:r>
              <a:rPr lang="zh-TW" altLang="en-US" sz="1200" dirty="0"/>
              <a:t>是將</a:t>
            </a:r>
            <a:r>
              <a:rPr lang="en-US" altLang="zh-TW" sz="1200" dirty="0"/>
              <a:t>CSV</a:t>
            </a:r>
            <a:r>
              <a:rPr lang="zh-TW" altLang="en-US" sz="1200" dirty="0"/>
              <a:t>檔中的每個項目相依對應，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key_on</a:t>
            </a:r>
            <a:r>
              <a:rPr lang="zh-TW" altLang="en-US" sz="1200" dirty="0"/>
              <a:t>是設定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檔中，跟上述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fill_color</a:t>
            </a:r>
            <a:r>
              <a:rPr lang="en-US" altLang="zh-TW" sz="1200" dirty="0"/>
              <a:t> </a:t>
            </a:r>
            <a:r>
              <a:rPr lang="zh-TW" altLang="en-US" sz="1200" dirty="0"/>
              <a:t>參數用於設置</a:t>
            </a:r>
            <a:r>
              <a:rPr lang="en-US" altLang="zh-TW" sz="1200" dirty="0"/>
              <a:t>heat map</a:t>
            </a:r>
            <a:r>
              <a:rPr lang="zh-TW" altLang="en-US" sz="1200" dirty="0"/>
              <a:t>調色板。</a:t>
            </a:r>
            <a:r>
              <a:rPr lang="zh-TW" altLang="en-US" u="none" dirty="0"/>
              <a:t>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none" dirty="0"/>
              <a:t>//</a:t>
            </a:r>
            <a:r>
              <a:rPr lang="zh-TW" altLang="en-US" sz="1200" u="none" dirty="0"/>
              <a:t>把新的檔案放置進來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853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9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864E5-A055-47D5-8C1E-013A032D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31EDD2-9735-4C8C-A7C2-836186E2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995C6F-8272-40BA-A336-0C2C3E63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0BE6-143E-4F9E-9240-F5FAE334FE13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08D86-AC71-4DB3-BE19-7D5AC2B1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9296D-3DC5-4B7F-9D4A-B793A49C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C614D-0ACE-4C46-A905-4B61619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7F25A5-D33A-43E8-BD1A-C1F49B443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086E89-460F-4CEE-8A14-2D304753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B0D10-BA87-4605-B789-E23A637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EE0-B27F-48F1-B39D-9925E4038584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76CE5-282E-4A98-8224-05276522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2D255C-96F7-43BD-A2A0-2AC3CD2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0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68138-237E-48DA-B6AA-57A406FA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3281AB-3C87-4C05-A56E-6BD944AC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6481D-740E-4666-B86E-1EE92A7D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260B-D174-4714-9044-05910D6654E8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17999-4BDF-4565-AA6A-3D8DA7C2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826E6-7884-473D-9FA0-616AFA66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7177DC-D85F-4490-839B-5B9314E6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B2A4D2-C02A-4EC0-AC11-11E7CACA9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29A85-17A9-45BA-8E2C-59FCD728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26F-178D-4006-8F0C-890AA2D92815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24C127-F653-4D94-B2D4-57D409D8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2A225E-FA6B-437D-A76F-11144F54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9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0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90"/>
            <a:ext cx="10515600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54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28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2245F-BD5C-4398-8AF4-EFE25685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FE79C8-B44D-42CC-942C-C18B7A6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CDE20-6C69-495D-8841-B00BD61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251D-911B-42D0-8A7A-3EA17BC38BF4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EECC9-267F-4307-893E-7296610C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08F33-EFCA-47EA-B32D-C88CF654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4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16CE7-8064-45C1-94F6-38983AA2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06D18-F0AF-4495-91C7-13389B95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1DF93-299C-4DAE-A8E3-A1F6A8B2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435308-A9DC-417F-850F-AB44435E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F287-F3E3-41F3-81BB-E54D66D1CC29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F5A6E-AD2A-4E69-B3F8-3C326875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1EC51-97AE-44D6-9981-3A5A741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A983-8BAE-436B-96F0-0483BED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8D8A66-EBD7-4E37-A7D2-804C97DC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C512F-ED26-46F8-9A46-0A318C40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797788-7D5A-41B6-8264-1DED0E63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8D1432-C318-43B3-AD1E-B89D4F394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E138EB-CF51-4393-97E6-74BA255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FA9C-03CB-45DF-8C43-7823D1CE9F6A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7640D2-E739-4660-968E-10F9102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51640-FE5B-4FE3-840C-E81DA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58A4-7C1F-460A-B16F-9652245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964060-9397-449F-9C8D-23258B7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6EAF-3E2B-4FE2-A0E5-DC6CF8440239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7AB3CD-CD4D-4546-9C4A-EB02445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370A11-5EE5-4B13-A68C-28DCDBFE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3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C9ADEF-70C8-4639-A0B3-B3BBBDC7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7790-B0A0-418E-90D1-9251ED65E63D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A2CD12-3F21-4655-8CDE-5267118F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AB6F-BEAB-4427-A87C-6BF75223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0589A-BB4A-4286-9C2D-99F2EB27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93A88-3CCC-4621-96BE-4CB48D9A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68F4ED-C361-4511-9ADA-2DD374F2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C5C03-C649-4971-8505-5854885A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E04E-E168-42EC-9CFD-FF6A46C8FECB}" type="datetime1">
              <a:rPr lang="zh-TW" altLang="en-US" smtClean="0"/>
              <a:t>2022/8/20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6E54B8-AA76-48A0-B0E4-0E39501B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79C4D-F12B-47E6-A804-D1281AC7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8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814A4A-8CA0-46BE-9909-C9B1904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2E3EC3-167A-4A4F-8D89-BFFDD064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CC7DE0-88CC-4542-B1CE-423B602D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87D955F4-2212-4C8B-897F-7A067DA0A773}" type="datetime1">
              <a:rPr lang="zh-TW" altLang="en-US" smtClean="0"/>
              <a:pPr/>
              <a:t>2022/8/20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90A45-6015-4A24-860D-6DEA2E27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3ECAD-7238-44A2-A759-19BE5F15C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3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081088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mailto:t110368019@ntut.org.tw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9C0&amp;stname=%25E5%25A4%25A9%25E6%25AF%258D&amp;datepicker=2022-06&amp;altitude=35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1-09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coronavirus/country/us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E5502-46C6-4F58-A7C8-2CB738C8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+mn-lt"/>
              </a:rPr>
              <a:t>Python Data Visualization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18C79B-974A-48F2-9E23-C9EECCB22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Speaker: Neipu</a:t>
            </a:r>
            <a:r>
              <a:rPr lang="zh-TW" altLang="en-US" sz="3200" dirty="0"/>
              <a:t> </a:t>
            </a:r>
            <a:r>
              <a:rPr lang="en-US" altLang="zh-TW" sz="3200" dirty="0"/>
              <a:t>Jun-Cheng Chen (</a:t>
            </a:r>
            <a:r>
              <a:rPr lang="zh-TW" altLang="en-US" sz="3200" dirty="0"/>
              <a:t>陳俊成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541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74ED55-BD16-4CB3-AAC1-AA2F4829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201347"/>
            <a:ext cx="5665097" cy="34957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8A9E1-3A16-44B2-924C-D93D5996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96"/>
            <a:ext cx="10515600" cy="1325563"/>
          </a:xfrm>
        </p:spPr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18AC1-4309-4F18-AB4C-81E7D20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sz="3200" dirty="0"/>
              <a:t>"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"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sz="3200" dirty="0"/>
              <a:t>" button to confirm that the file name update is complete.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E2B3A-B4A2-40C6-92E8-2C0B0F0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E5A2D-04B5-410F-86CB-58EB9EE9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5" t="17047" r="16551" b="45654"/>
          <a:stretch/>
        </p:blipFill>
        <p:spPr>
          <a:xfrm>
            <a:off x="3239643" y="3970116"/>
            <a:ext cx="8521454" cy="26156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BDAC73-36E3-4B9A-93A9-72A2D0B4A029}"/>
              </a:ext>
            </a:extLst>
          </p:cNvPr>
          <p:cNvSpPr/>
          <p:nvPr/>
        </p:nvSpPr>
        <p:spPr>
          <a:xfrm>
            <a:off x="10691758" y="6022206"/>
            <a:ext cx="856527" cy="41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05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BDB-8DEE-481C-8B6B-5971603A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365125"/>
            <a:ext cx="1148512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Ratio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541EA-CA1A-48FF-BD20-B85E9636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parameter 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78CEE-8AF1-4DD7-AE6D-2F1D897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01053DE-1C10-42FF-AB50-EF25641E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6" y="2959459"/>
            <a:ext cx="9937447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4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0FE3D-0FD6-4DB4-8E39-2F516913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 of Ratio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40BACD-6633-4F68-9AEC-AAA0B2A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197E75FA-B492-4FDE-A460-55E0A075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8" y="1493134"/>
            <a:ext cx="9422883" cy="51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Please go to the GitHub folder we provided, download, and upload all files to </a:t>
            </a:r>
            <a:r>
              <a:rPr lang="en-US" altLang="zh-TW" dirty="0" err="1"/>
              <a:t>Jupyter</a:t>
            </a:r>
            <a:r>
              <a:rPr lang="en-US" altLang="zh-TW" dirty="0"/>
              <a:t> Notebook at first.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number of death cases of COVID-19 in U.S. states as a heat map. 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heat map of death rate with COVID-19 in U.S. states. </a:t>
            </a:r>
            <a:endParaRPr lang="en-US" altLang="zh-TW" sz="1500" dirty="0"/>
          </a:p>
          <a:p>
            <a:pPr marL="357188" indent="-357188"/>
            <a:r>
              <a:rPr lang="en-US" altLang="zh-TW" dirty="0"/>
              <a:t>You need to sign in GitHub to download files.</a:t>
            </a:r>
            <a:endParaRPr lang="en-US" altLang="zh-TW" sz="1000" dirty="0"/>
          </a:p>
          <a:p>
            <a:pPr marL="357188" indent="0">
              <a:spcBef>
                <a:spcPts val="0"/>
              </a:spcBef>
              <a:buNone/>
            </a:pPr>
            <a:r>
              <a:rPr lang="en-US" altLang="zh-TW" dirty="0"/>
              <a:t>GitHub link: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https://github.com/emotionmax/Python-Data-Visualization/tree/main/Data</a:t>
            </a:r>
            <a:endParaRPr lang="en-US" altLang="zh-TW" dirty="0"/>
          </a:p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the </a:t>
            </a:r>
            <a:r>
              <a:rPr lang="en-US" altLang="zh-TW" dirty="0" err="1">
                <a:solidFill>
                  <a:schemeClr val="accent1"/>
                </a:solidFill>
              </a:rPr>
              <a:t>Death_cases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and </a:t>
            </a:r>
            <a:r>
              <a:rPr lang="en-US" altLang="zh-TW" dirty="0" err="1">
                <a:solidFill>
                  <a:schemeClr val="accent1"/>
                </a:solidFill>
              </a:rPr>
              <a:t>Death_rate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b="1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covid_us_states.csv</a:t>
            </a:r>
            <a:r>
              <a:rPr lang="zh-TW" altLang="en-US" b="1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7CB645-206F-4C31-B978-FF16D5BB2591}"/>
              </a:ext>
            </a:extLst>
          </p:cNvPr>
          <p:cNvSpPr/>
          <p:nvPr/>
        </p:nvSpPr>
        <p:spPr>
          <a:xfrm>
            <a:off x="838200" y="4938466"/>
            <a:ext cx="10515600" cy="1102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0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3892-FB26-4DF0-B192-2510985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13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5113-EF29-4977-9D72-3F791EE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C6131780-36AF-456C-BC8A-54CC8342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48" y="1311936"/>
            <a:ext cx="9673701" cy="5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73B5F-834A-492C-B76D-36CD3063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70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r>
              <a:rPr lang="zh-TW" altLang="en-US" dirty="0"/>
              <a:t>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A3A846-1927-4ACB-B801-7F6C09A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7F388D8A-53DC-4088-BA77-497903D4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7" y="1303031"/>
            <a:ext cx="9509566" cy="5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6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 Bonus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</a:t>
            </a:r>
            <a:r>
              <a:rPr lang="en-US" altLang="zh-TW" dirty="0" err="1">
                <a:solidFill>
                  <a:schemeClr val="accent1"/>
                </a:solidFill>
              </a:rPr>
              <a:t>Taiwan.geojson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accent1"/>
                </a:solidFill>
                <a:latin typeface="-apple-system"/>
              </a:rPr>
              <a:t>tw_people110.</a:t>
            </a:r>
            <a:r>
              <a:rPr lang="en-US" altLang="zh-TW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csv</a:t>
            </a:r>
            <a:r>
              <a:rPr lang="zh-TW" altLang="en-US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C8A617-C539-44D9-AA17-76A77379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20" y="2692396"/>
            <a:ext cx="7466359" cy="4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289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040FF-A551-4254-B725-6D588B30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882F1-7516-468D-831D-BC23758F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t110368019@ntut.org.tw</a:t>
            </a:r>
            <a:r>
              <a:rPr lang="en-US" altLang="zh-TW" dirty="0"/>
              <a:t> –Neipu (</a:t>
            </a:r>
            <a:r>
              <a:rPr lang="zh-TW" altLang="en-US" dirty="0"/>
              <a:t>陳俊成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25EFD-1041-402E-9F7C-2C4FDC51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439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44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dirty="0">
                <a:latin typeface="+mn-lt"/>
              </a:rPr>
              <a:t>Thank You!</a:t>
            </a:r>
            <a:endParaRPr lang="zh-TW" alt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0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E6173-B5B2-4746-A89B-738E488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76"/>
            <a:ext cx="10515600" cy="1325563"/>
          </a:xfrm>
        </p:spPr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1EE04-E65A-4C1E-9A63-0184F00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print("Hello World")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" to execute the program, or you can directly press "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" + "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" to execute.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9C436-468E-4B48-861F-6D3757C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CEB2F7-9E20-4996-BE37-DFA04738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76142"/>
            <a:ext cx="6543834" cy="3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Upload the files to Jupyter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0" b="53889"/>
          <a:stretch/>
        </p:blipFill>
        <p:spPr>
          <a:xfrm>
            <a:off x="641430" y="2610823"/>
            <a:ext cx="10597587" cy="143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FC80D-04B0-4C58-A498-EE5C113DC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t="11898" r="3544" b="59662"/>
          <a:stretch/>
        </p:blipFill>
        <p:spPr>
          <a:xfrm>
            <a:off x="985777" y="4228710"/>
            <a:ext cx="10220445" cy="1750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78C797-EABA-4130-A810-39D437D52D5B}"/>
              </a:ext>
            </a:extLst>
          </p:cNvPr>
          <p:cNvSpPr/>
          <p:nvPr/>
        </p:nvSpPr>
        <p:spPr>
          <a:xfrm>
            <a:off x="1551008" y="5636955"/>
            <a:ext cx="2118168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D3CC9-B961-4B1A-B390-4640D47FB024}"/>
              </a:ext>
            </a:extLst>
          </p:cNvPr>
          <p:cNvSpPr/>
          <p:nvPr/>
        </p:nvSpPr>
        <p:spPr>
          <a:xfrm>
            <a:off x="8831484" y="5660104"/>
            <a:ext cx="814087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83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06" y="936811"/>
            <a:ext cx="3771009" cy="822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Install Library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10" y="2301664"/>
            <a:ext cx="4169222" cy="403944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18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13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29727" y="1945340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A4743CB-56D3-4ECF-A56A-6DB4D653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0" y="708724"/>
            <a:ext cx="6106599" cy="5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606B-5E09-4A61-A7F0-E34F865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94"/>
            <a:ext cx="10515600" cy="1325563"/>
          </a:xfrm>
        </p:spPr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D106B-8BDD-496B-A7E9-19C3838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can't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66704D-3273-41AD-AE25-EE93006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56EC08-B055-4BC2-A5AA-CC4AF5E7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76434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66D199-0DD4-4BCF-B6F5-3E901D0A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322441"/>
            <a:ext cx="6243304" cy="1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Word Cloud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43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DF7E6-6802-4777-92F2-A75EE064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972F12-8756-45B3-8D05-91FDC98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829364" cy="435133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A41022-7C4A-4360-BF26-3EFF10D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94EED-55D5-48DE-82E1-FCCF84B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5" y="4411072"/>
            <a:ext cx="9896630" cy="14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ED30-CFED-4FA2-ABD6-6326D76E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4459-290A-4D70-B10C-BAF19A66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3" y="1391744"/>
            <a:ext cx="10763534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obtains the source code of the website and print out the crawled data in Jupyter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6812F-B916-4CF7-B4AD-1559E961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808B331-ADF4-4A74-B98F-98650B7F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785194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21B7C-A778-42DE-92E9-9EE55F4C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B2AB2-B17B-401A-A288-373907DC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FACB-8D6A-4F2C-BE06-780004F6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1471234-FB85-4DE9-93FF-908D6E5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65" y="2435240"/>
            <a:ext cx="6710670" cy="41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17849-D11C-47F2-8EBB-7C1A6AEE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2A3D-16C5-46D0-9A82-8696B79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If the URL you entered has R-18 restrictions, you can use the following code to crawl pushes.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328FD-4232-4B0E-8BF3-FC9B6337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B1F0FFE-6530-4097-9BDB-28A71FD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4" y="3073161"/>
            <a:ext cx="10494816" cy="29637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FF24B-88CE-4253-954D-015411EDADB0}"/>
              </a:ext>
            </a:extLst>
          </p:cNvPr>
          <p:cNvSpPr/>
          <p:nvPr/>
        </p:nvSpPr>
        <p:spPr>
          <a:xfrm>
            <a:off x="5486401" y="4922207"/>
            <a:ext cx="3436882" cy="490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Outline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Data Visualization</a:t>
            </a:r>
          </a:p>
          <a:p>
            <a:r>
              <a:rPr lang="en-US" altLang="zh-TW" sz="3600" dirty="0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en-US" altLang="zh-TW" sz="3600" dirty="0"/>
              <a:t>Word Cloud</a:t>
            </a:r>
          </a:p>
          <a:p>
            <a:r>
              <a:rPr lang="en-US" altLang="zh-TW" sz="3600" dirty="0"/>
              <a:t>Line Chart</a:t>
            </a:r>
          </a:p>
          <a:p>
            <a:r>
              <a:rPr lang="en-US" altLang="zh-TW" sz="3600" dirty="0"/>
              <a:t>Heat Map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85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C44F-5C2B-4C2D-A867-AF4A5D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154"/>
            <a:ext cx="10515600" cy="1325563"/>
          </a:xfrm>
        </p:spPr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1F4E3-5B4F-4419-8CBC-2884A8C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can press F12 (Developer Tools) to observe where PTT’s pushes will be placed.</a:t>
            </a:r>
          </a:p>
          <a:p>
            <a:r>
              <a:rPr lang="en-US" altLang="zh-TW" sz="3200" dirty="0"/>
              <a:t>The pushes will be placed in the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C194-603D-4E60-868C-330BC463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AEEF38-842B-401D-9622-A1CA6523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5" y="2791160"/>
            <a:ext cx="4287453" cy="3992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97114-CCFA-4A64-97A1-2D282D53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62" y="3449997"/>
            <a:ext cx="5172608" cy="26750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E08033-B191-7DF5-43D5-F3488507D80F}"/>
              </a:ext>
            </a:extLst>
          </p:cNvPr>
          <p:cNvSpPr/>
          <p:nvPr/>
        </p:nvSpPr>
        <p:spPr>
          <a:xfrm>
            <a:off x="1341120" y="2791160"/>
            <a:ext cx="284480" cy="267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3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5993-67A3-44C3-8B79-872A6483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find_all</a:t>
            </a:r>
            <a:r>
              <a:rPr lang="en-US" altLang="zh-TW" dirty="0"/>
              <a:t>() to 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0C9DB-EA96-4EB8-BFF4-887A19CD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BF7E8-42F8-44A0-8B12-5AC7076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06B4-013F-4F1A-908E-56636A77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8" y="3190672"/>
            <a:ext cx="8496404" cy="2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3C37-4E3E-4548-9934-1EDB261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7857C-AA89-4F6A-A640-0ADD72310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495C9-E42F-4C77-8132-256F99A1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EC3BF445-061D-4EA7-A3FB-03CA0583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2901495"/>
            <a:ext cx="5764646" cy="3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62CB7-65C4-422B-94EC-CFED2A3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9"/>
            <a:ext cx="10515600" cy="1325563"/>
          </a:xfrm>
        </p:spPr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1D707D-92F7-47ED-9B59-08B26082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47506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find()</a:t>
            </a:r>
            <a:r>
              <a:rPr lang="en-US" altLang="zh-TW" sz="3200" dirty="0"/>
              <a:t> function only retrieves the pushes, and the pushes exist in &lt;span class ="f3 push-content"&gt;.</a:t>
            </a:r>
          </a:p>
          <a:p>
            <a:pPr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getText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b="1" dirty="0"/>
              <a:t> </a:t>
            </a:r>
            <a:r>
              <a:rPr lang="en-US" altLang="zh-TW" sz="3200" dirty="0"/>
              <a:t>function gets text and catalog management.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89D91-FB3D-41A3-A9D3-1D8742F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135E0-A33D-4675-8862-B349D28B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0" y="2875709"/>
            <a:ext cx="9724351" cy="1422368"/>
          </a:xfrm>
          <a:prstGeom prst="rect">
            <a:avLst/>
          </a:prstGeom>
        </p:spPr>
      </p:pic>
      <p:pic>
        <p:nvPicPr>
          <p:cNvPr id="9" name="圖片 8" descr="一張含有 文字, 桌 的圖片&#10;&#10;自動產生的描述">
            <a:extLst>
              <a:ext uri="{FF2B5EF4-FFF2-40B4-BE49-F238E27FC236}">
                <a16:creationId xmlns:a16="http://schemas.microsoft.com/office/drawing/2014/main" id="{AB35F0C6-1A0E-4A14-AECA-6B12F141D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7" y="4472852"/>
            <a:ext cx="5418290" cy="2179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B1709A-07DD-4141-B682-C50E64B3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" y="4488377"/>
            <a:ext cx="5078082" cy="2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3A91-3DF3-4EA8-930D-E1EA9EE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24C2D-2E77-490A-93AF-26079F18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6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AADEF-6B2D-474F-A1AB-03F54CF9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3E01F6-6D6C-4BB2-BF53-8B84522C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09" y="2114331"/>
            <a:ext cx="4787979" cy="44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FAC0C-445C-43C5-A00C-037B474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EF6E7-6B0F-4016-97AB-886109AD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5522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colons.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data into the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AB35F-22D1-46BF-B22D-1553A8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0DBE8-9776-4BE0-A6E0-90A6C4D9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" y="3510025"/>
            <a:ext cx="12073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D55DE-228B-498D-869E-1587F52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6"/>
            <a:ext cx="10515600" cy="1325563"/>
          </a:xfrm>
        </p:spPr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0A86BE-A8FB-4DE6-8CB2-B9ACEDE8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8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pushes in the PTT saved without colons to Olympic2020.txt.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21675-9395-4B7D-981F-49E74586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4045AA-9F46-40BD-8019-3DFDFD3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0" y="2990140"/>
            <a:ext cx="4601919" cy="37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1490-A095-475F-B6BB-0657F29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56CD1-AA20-4C0C-94CE-26EE1003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69"/>
            <a:ext cx="11023002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C877D-6452-4239-B4E6-730BAAD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4159677-A539-4733-BC88-FF9D5FCE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4" y="2619023"/>
            <a:ext cx="9065732" cy="3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514A-3E46-4CAC-B406-636B57A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BAE6B-02C8-41D0-AE7E-763E4194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Jupyter to install the library.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8960-A9A0-4B5C-B83F-892AF23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BF78A-0BD6-4423-BE6E-70D4348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57215" r="59082" b="30440"/>
          <a:stretch/>
        </p:blipFill>
        <p:spPr>
          <a:xfrm>
            <a:off x="1071086" y="3100312"/>
            <a:ext cx="8646878" cy="1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8962-7727-45C5-9078-5CC101A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872"/>
            <a:ext cx="10515600" cy="1631426"/>
          </a:xfrm>
        </p:spPr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95788-5FE3-4226-AFC6-5294F711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4"/>
            <a:ext cx="10515600" cy="485098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dirty="0"/>
              <a:t> sets the background color of the word cloud.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769E5-9F0A-4E43-8106-2D8267CC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ED4D9AC-014D-4CF5-B005-DAE4E79E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438"/>
            <a:ext cx="1073273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CB828-E71B-430F-8F99-C297103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1DD9-1C6E-4FB9-AA38-828CF27C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75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Visualization. The conversion of invisible data into concrete graphics.</a:t>
            </a:r>
          </a:p>
          <a:p>
            <a:r>
              <a:rPr lang="en-US" altLang="zh-TW" sz="3200" dirty="0"/>
              <a:t>Visualizing data such as values, articles, or positioning information is called data visualization.</a:t>
            </a:r>
          </a:p>
          <a:p>
            <a:r>
              <a:rPr lang="en-US" altLang="zh-TW" sz="3200" dirty="0"/>
              <a:t>Data visualization usually uses statistical graphs, charts, or other tools. </a:t>
            </a:r>
          </a:p>
          <a:p>
            <a:r>
              <a:rPr lang="en-US" altLang="zh-TW" sz="3200" dirty="0"/>
              <a:t>We can use dots, lines, or bars to encode data to visually display quantitative information.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E317A-913D-4B7F-BA09-64EB770D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1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07DF-E406-4433-BD3C-FBF9B44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altLang="zh-TW" sz="5400" dirty="0"/>
              <a:t>Word Cloud Output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A04DCD-38F9-4109-9F05-006F2BC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21EEC-73E5-40B3-AB8D-1B1DE15A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3D2DEB0-3263-42C0-916F-8EA1F95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8" y="1825625"/>
            <a:ext cx="7268302" cy="44588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E5CD8C7-FA7B-48C9-9435-28FBDB8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" y="1465411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416D63-9042-4FAF-9931-71E245CBD67B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https://www.ptt.cc/bbs/Olympics_ISG/M.1628431417.A.72F.html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29AF2-855E-4394-9ADE-0D12BA5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28"/>
            <a:ext cx="10515600" cy="1325563"/>
          </a:xfrm>
        </p:spPr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C0CC4-C69D-4886-A184-24BA334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06" y="1459461"/>
            <a:ext cx="11070348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Jupyter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and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C5147-D253-4CF2-97BD-EDB7A86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547BEA-8E5D-495D-B4FD-81D09B2A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4" y="4256718"/>
            <a:ext cx="2306357" cy="2306357"/>
          </a:xfrm>
          <a:prstGeom prst="rect">
            <a:avLst/>
          </a:prstGeo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B7552D59-417D-4262-B940-061B979B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4256718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D1FA-BF02-4933-A00E-77D7C5C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2264-A344-428A-B19D-70CC14A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9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D0E43-9669-4C5A-927E-64AED88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C024E64-9621-4998-8F56-473B926A1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1802216" y="3258810"/>
            <a:ext cx="858756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"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sz="3200" dirty="0"/>
              <a:t>" so that the x-axis and y-axis will not be displayed in the word cloud.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4A5B4D4-6315-4A97-929C-6F0A6B1D7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2154820" y="3595679"/>
            <a:ext cx="7882359" cy="2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81B3753-2010-4309-B504-12405A58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1" y="1395671"/>
            <a:ext cx="5913120" cy="52630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171AA4-6676-4099-87A1-8DB296D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05E8-39E6-4B31-BE31-922E0A21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42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Classes of colormaps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zh-TW" sz="3200" dirty="0"/>
              <a:t>The idea behind choosing a good colormap is to find a good representation in 3D color space for your data set.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033575-2CD9-4E58-BA2C-A2C9819C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20" y="3271110"/>
            <a:ext cx="8475160" cy="20796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E9F465-728C-4239-9A18-C83E161CE15D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https://matplotlib.org/stable/tutorials/colors/colormaps.html</a:t>
            </a:r>
          </a:p>
        </p:txBody>
      </p:sp>
    </p:spTree>
    <p:extLst>
      <p:ext uri="{BB962C8B-B14F-4D97-AF65-F5344CB8AC3E}">
        <p14:creationId xmlns:p14="http://schemas.microsoft.com/office/powerpoint/2010/main" val="278523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D3E05-7653-4AEB-BE90-A98580D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01547-9463-41B2-9F57-E027FC3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Please find an article you are interested in on PTT and the number of pushes are greater than 50 to draw a word cloud.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Change the mask of word cloud above to a circle.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5F717-B5D6-4E27-9C3B-9513F68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D3B36D9-0173-4AAC-92F8-7464C516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4205642"/>
            <a:ext cx="6613055" cy="95802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17BDBEB-D99C-4F68-B566-9D069883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5445139"/>
            <a:ext cx="7126164" cy="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47AE8-2821-496D-A88C-51B9631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 Example</a:t>
            </a:r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4778B532-C4D2-4CA0-B298-FCCB0555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2048845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EDE474-680F-433E-88E4-A71553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0AC22-1993-4E5F-A616-421736DC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82" y="1843088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Line Chart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1804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84C68-F281-403E-A79A-35952FA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1EB9-D136-4777-82B7-2AC9B240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function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  <a:p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D0CDA-0C35-4826-A71C-17A966F0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8" name="圖片 7" descr="一張含有 文字, 橙色 的圖片&#10;&#10;自動產生的描述">
            <a:extLst>
              <a:ext uri="{FF2B5EF4-FFF2-40B4-BE49-F238E27FC236}">
                <a16:creationId xmlns:a16="http://schemas.microsoft.com/office/drawing/2014/main" id="{3ADC3B5B-03FD-419E-AFB4-461C0C46E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42" y="4734274"/>
            <a:ext cx="7494417" cy="1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E9929-1D04-4CFB-87A5-86A6D3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0A7E1-44A1-43CD-BC5E-1CD71A8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C2B4C-53ED-41B9-ADFD-2180105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57" y="1643759"/>
            <a:ext cx="7826085" cy="45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E73D31-2ABD-4338-8484-D7B36414122D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70145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693A6-0E70-49E9-8CA1-1D59C334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95568F-8758-4F1A-809C-5F82682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Python, available for Python development environments such as Jupyter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EE36C-9426-499F-BA2D-7D47854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12" name="圖片 11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49571128-E39D-4C7D-BB09-35190427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8" y="4991894"/>
            <a:ext cx="7178003" cy="10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2FB1A-4DCE-49DB-A586-669E50E6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E82E-CFDF-48EC-A1D8-760F34E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 and can also use preset values to beautify the chart.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0705-001C-45B3-BCB3-005D2D18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74EB7B1-7E51-4E3A-8E22-F3373E24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17" y="3429000"/>
            <a:ext cx="7932966" cy="20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B64341B-939E-47D3-80F0-4C8B89D1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1" y="1583932"/>
            <a:ext cx="7867831" cy="498988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9F5F5-23F8-4C19-8ED2-92FF063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BD6E4-220F-4807-8C91-6943C17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19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EC67C-734F-4E24-B1B5-5B75BC28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2870F-9A40-4504-BC80-567D3B3C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53"/>
            <a:ext cx="10515600" cy="53444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Click the download button on the website to download the file to your computer, and then upload the file to </a:t>
            </a:r>
            <a:r>
              <a:rPr lang="en-US" altLang="zh-TW" sz="3300" dirty="0" err="1"/>
              <a:t>Jupyter</a:t>
            </a:r>
            <a:r>
              <a:rPr lang="en-US" altLang="zh-TW" sz="3300" dirty="0"/>
              <a:t> notebook.</a:t>
            </a:r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Use web crawlers to obtain website information and data. </a:t>
            </a:r>
          </a:p>
          <a:p>
            <a:pPr marL="1347788" lvl="1" indent="-457200">
              <a:lnSpc>
                <a:spcPct val="110000"/>
              </a:lnSpc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http://e-service.cwb.gov.tw/HistoryDataQuery/MonthDataController.do?command=viewMain&amp;station=C0A9C0&amp;stname=%25E5%25A4%25A9%25E6%25AF%258D&amp;datepicker=2022-06&amp;altitude=35m</a:t>
            </a: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08C531-18E1-4349-9E17-8F180A4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82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4704F-3214-4536-A975-1616BF3C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Method 1: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66D0E-8270-471F-A2C4-CCD55B07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24617A-6255-49F1-9786-DA80D63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0B8D9C-D122-49F4-B968-5A477C02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3648268"/>
            <a:ext cx="888943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23A3D-E77C-4B28-B488-B8A8D20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2473A-DAD7-4262-B4D9-96989E2F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620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Jupyter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0EB254-AF14-4A06-8C03-49E1822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BEDAC15-6919-4F18-B11A-E67565F7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478391" y="3706425"/>
            <a:ext cx="7235217" cy="28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2331-FE89-4D02-8225-229241FD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40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34657-CA55-4DC0-8AC8-C78E0B75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84"/>
            <a:ext cx="654154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AB9F6-7315-4C5F-ABC1-3313DD21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7" name="AutoShape 2" descr="HTML Table Syntax">
            <a:extLst>
              <a:ext uri="{FF2B5EF4-FFF2-40B4-BE49-F238E27FC236}">
                <a16:creationId xmlns:a16="http://schemas.microsoft.com/office/drawing/2014/main" id="{F505C7C5-B199-4A52-BEFF-5A6881001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HTML Table Syntax">
            <a:extLst>
              <a:ext uri="{FF2B5EF4-FFF2-40B4-BE49-F238E27FC236}">
                <a16:creationId xmlns:a16="http://schemas.microsoft.com/office/drawing/2014/main" id="{9770F5C5-1A9C-4AA0-85C4-2946950AE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84495" cy="36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9968581-0F0D-46A7-B469-99CED5AB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5" y="1799584"/>
            <a:ext cx="3684494" cy="39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1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77B4E-C4DA-420C-80A8-8C261C1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the D</a:t>
            </a:r>
            <a:r>
              <a:rPr lang="en-US" altLang="zh-TW" sz="4400" dirty="0"/>
              <a:t>ata </a:t>
            </a:r>
            <a:r>
              <a:rPr lang="en-US" altLang="zh-TW" dirty="0"/>
              <a:t>W</a:t>
            </a:r>
            <a:r>
              <a:rPr lang="en-US" altLang="zh-TW" sz="4400" dirty="0"/>
              <a:t>e </a:t>
            </a:r>
            <a:r>
              <a:rPr lang="en-US" altLang="zh-TW" dirty="0"/>
              <a:t>N</a:t>
            </a:r>
            <a:r>
              <a:rPr lang="en-US" altLang="zh-TW" sz="44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186BA-221D-48FB-A97C-54665323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574432"/>
          </a:xfrm>
        </p:spPr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and &lt;td&gt;.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4F03F-6392-4BA3-BBEF-BA0B6354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3168A3-964C-4D6D-964D-3E71B19F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63" y="2635315"/>
            <a:ext cx="5314873" cy="37678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AEE22-4B9D-48C4-9E73-876C9BAAB49C}"/>
              </a:ext>
            </a:extLst>
          </p:cNvPr>
          <p:cNvSpPr/>
          <p:nvPr/>
        </p:nvSpPr>
        <p:spPr>
          <a:xfrm>
            <a:off x="5499203" y="3370379"/>
            <a:ext cx="3363443" cy="30327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64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FC88D-7D60-4DD5-A612-A37440F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Method 1: Web Crawlers Detail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F41357-836D-4466-A811-C449BB9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840A0F-61D2-4DF3-B281-16EC42CE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87" y="1511963"/>
            <a:ext cx="6319426" cy="49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296A7-DC2D-450E-A4B5-A4C0943E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C3864-D568-47F6-9E24-3610D4F4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128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writerows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corresponding data type.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3B214-7F8B-42F1-82F4-BF7A5C0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A77570C-2F81-4907-9919-11B04B64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" y="3901082"/>
            <a:ext cx="11083615" cy="20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4FE75-A84C-4AF3-A324-64D8C08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CCA0A-9F9F-4BE8-B95B-D0294D1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2C4F5-8D88-44E9-890C-8D2BB28CF5E2}"/>
              </a:ext>
            </a:extLst>
          </p:cNvPr>
          <p:cNvSpPr/>
          <p:nvPr/>
        </p:nvSpPr>
        <p:spPr>
          <a:xfrm>
            <a:off x="2777834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Overview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4FF7F-DAEB-487F-A2EB-ABEEF40A3C6B}"/>
              </a:ext>
            </a:extLst>
          </p:cNvPr>
          <p:cNvSpPr/>
          <p:nvPr/>
        </p:nvSpPr>
        <p:spPr>
          <a:xfrm>
            <a:off x="5131377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Discover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A36B6-BE51-461E-A559-5D326504D352}"/>
              </a:ext>
            </a:extLst>
          </p:cNvPr>
          <p:cNvSpPr/>
          <p:nvPr/>
        </p:nvSpPr>
        <p:spPr>
          <a:xfrm>
            <a:off x="7484920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Convey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9A552A-3991-4C1C-89FD-634530111E1A}"/>
              </a:ext>
            </a:extLst>
          </p:cNvPr>
          <p:cNvSpPr/>
          <p:nvPr/>
        </p:nvSpPr>
        <p:spPr>
          <a:xfrm>
            <a:off x="3422072" y="2204893"/>
            <a:ext cx="5413664" cy="1031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Purpose of Data Visualization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DE6E14-379B-46AF-9458-EB80042D38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75361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AC950-F4A6-475C-81D0-FCFAE8A30B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904" y="3246727"/>
            <a:ext cx="0" cy="98713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4EF5A82-2716-46A2-9B4C-6C4BDA06D18B}"/>
              </a:ext>
            </a:extLst>
          </p:cNvPr>
          <p:cNvCxnSpPr>
            <a:cxnSpLocks/>
          </p:cNvCxnSpPr>
          <p:nvPr/>
        </p:nvCxnSpPr>
        <p:spPr>
          <a:xfrm>
            <a:off x="3775361" y="3730336"/>
            <a:ext cx="470708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798F883-DFD5-483D-984B-BD32A2E910E9}"/>
              </a:ext>
            </a:extLst>
          </p:cNvPr>
          <p:cNvCxnSpPr>
            <a:cxnSpLocks/>
          </p:cNvCxnSpPr>
          <p:nvPr/>
        </p:nvCxnSpPr>
        <p:spPr>
          <a:xfrm flipV="1">
            <a:off x="8482447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 need to delete the excess data to avoid errors.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Go to </a:t>
            </a:r>
            <a:r>
              <a:rPr lang="en-US" altLang="zh-TW" dirty="0" err="1"/>
              <a:t>Jupyter's</a:t>
            </a:r>
            <a:r>
              <a:rPr lang="en-US" altLang="zh-TW" dirty="0"/>
              <a:t> home page to find weather1.csv and open it.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ECCCB-5D97-4C76-AE14-DFB2F65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78083" b="27259"/>
          <a:stretch/>
        </p:blipFill>
        <p:spPr>
          <a:xfrm>
            <a:off x="2893060" y="2664375"/>
            <a:ext cx="6405880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D6981C-E8CC-4D0B-9281-7C482DA4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501091"/>
            <a:ext cx="11643914" cy="3345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3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778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E21D-6AB7-4B04-95C0-75741D05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B279B-D5B9-4709-AC72-5564ABBB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BA3925-992C-4819-8724-3B73004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3EBCA-F8CC-4B64-8177-E8470EF0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3151567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4E64-0A2E-43F9-B49D-D3EE9881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163097"/>
            <a:ext cx="10515600" cy="1325563"/>
          </a:xfrm>
        </p:spPr>
        <p:txBody>
          <a:bodyPr/>
          <a:lstStyle/>
          <a:p>
            <a:r>
              <a:rPr lang="en-US" altLang="zh-TW" dirty="0"/>
              <a:t>Method 2: Download 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78BAF7-233A-47E8-B9F7-FB8F9AE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87D937D8-6BA4-4C24-B67F-FB636DAF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" y="2471383"/>
            <a:ext cx="11029705" cy="410562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11FF6-E2DF-49E9-9060-22EE1626CE59}"/>
              </a:ext>
            </a:extLst>
          </p:cNvPr>
          <p:cNvSpPr txBox="1"/>
          <p:nvPr/>
        </p:nvSpPr>
        <p:spPr>
          <a:xfrm>
            <a:off x="389868" y="1281408"/>
            <a:ext cx="1089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8538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62"/>
            <a:ext cx="10515600" cy="3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A006-046D-40C1-BC42-53486F3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C7768-0515-4DBA-AB83-82E5A838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from weather1.csv.</a:t>
            </a:r>
          </a:p>
          <a:p>
            <a:r>
              <a:rPr lang="en-US" altLang="zh-TW" dirty="0"/>
              <a:t>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parse_dates</a:t>
            </a:r>
            <a:r>
              <a:rPr lang="en-US" altLang="zh-TW" dirty="0"/>
              <a:t> parameter as “</a:t>
            </a:r>
            <a:r>
              <a:rPr lang="zh-TW" altLang="en-US" dirty="0"/>
              <a:t>觀測時間</a:t>
            </a:r>
            <a:r>
              <a:rPr lang="en-US" altLang="zh-TW" dirty="0"/>
              <a:t>(day)” to ensure that the line chart can be drawn with the timeline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F85FF-47CC-48F3-903D-7831542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54240-995A-4E3E-A6A9-FA07E812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7" y="3861162"/>
            <a:ext cx="10607441" cy="7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9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0C709-A09F-4981-A8F5-E214985C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6538ED-D81A-414E-8E13-DC9D8A8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F5AF12A-5C03-4CEA-8FE1-AA74E269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28" y="1993992"/>
            <a:ext cx="7658143" cy="41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3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0ACC4-7D4A-4B33-B79C-68A0FA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A6355-65FC-4BD4-A576-5DE6BE14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F4D55-5515-4E75-92DB-6B533449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C268769-960B-4621-8321-9D1E452A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8" y="3892227"/>
            <a:ext cx="10204503" cy="1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16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3C2F-67DF-40FF-8221-8AA9D1E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DB139046-FE13-4604-B27E-3C3C7F53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1" y="1690688"/>
            <a:ext cx="4791771" cy="51319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DC3E9E-F20B-40A9-B3B4-873EBCAA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7850086-7F3B-4E99-9BBF-A51BEEDE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2" y="1690688"/>
            <a:ext cx="4227351" cy="513193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8F4EDCE-4FD9-4FC0-AB2B-CF9F74B2D783}"/>
              </a:ext>
            </a:extLst>
          </p:cNvPr>
          <p:cNvSpPr/>
          <p:nvPr/>
        </p:nvSpPr>
        <p:spPr>
          <a:xfrm>
            <a:off x="5557271" y="3953435"/>
            <a:ext cx="475129" cy="5737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48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BADEA-B74C-460D-86A9-C619CAC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01715-5712-4CC1-84F7-E694F163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825625"/>
            <a:ext cx="11142562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Line charts can be drawn with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Specify the horizontal axis as the parameter </a:t>
            </a:r>
            <a:r>
              <a:rPr lang="en-US" altLang="zh-TW" sz="3200" i="1" dirty="0"/>
              <a:t>x</a:t>
            </a:r>
            <a:r>
              <a:rPr lang="en-US" altLang="zh-TW" sz="3200" dirty="0"/>
              <a:t>, and the vertical axis as the parameter </a:t>
            </a:r>
            <a:r>
              <a:rPr lang="en-US" altLang="zh-TW" sz="3200" i="1" dirty="0"/>
              <a:t>y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00EB6-A1DB-419D-8DB8-2371D28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305230D-EE81-43D0-94CC-35F945D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5" y="4105467"/>
            <a:ext cx="10444290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A1CF67B9-7244-4BBF-9414-28BAD1B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32788"/>
            <a:ext cx="4513358" cy="22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2A546-C4EB-445C-9AB3-7B7B31F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F608-F97F-4C8F-8B17-F0317B27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Allow data scientists to write programs, display programs, and visualize the output.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code, so it is very suitable for beginners to practice data visualization.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74B3B-9C6C-4C66-B0D9-36AD165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FFDCD4-4DFA-4B96-96D2-9DBE0AB3B7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9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AD2F9-F41D-4E35-A6A0-48B86B6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CC355C-4ADE-4FFB-945A-B22B748F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60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FDB04-425F-494A-BE7E-1FEBCE52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2" y="2188126"/>
            <a:ext cx="7642495" cy="4398489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043C79-512A-4C8F-9158-8291A7F50055}"/>
              </a:ext>
            </a:extLst>
          </p:cNvPr>
          <p:cNvSpPr txBox="1">
            <a:spLocks/>
          </p:cNvSpPr>
          <p:nvPr/>
        </p:nvSpPr>
        <p:spPr>
          <a:xfrm>
            <a:off x="838200" y="1554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Temperature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A0759-06D0-4B5D-AEC1-48BC10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20CA1-F6F1-4898-AE5A-0FEB42DA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800" dirty="0"/>
          </a:p>
          <a:p>
            <a:r>
              <a:rPr lang="en-US" altLang="zh-TW" sz="2800" dirty="0"/>
              <a:t>URL link: </a:t>
            </a:r>
            <a:r>
              <a:rPr lang="en-US" altLang="zh-TW" sz="2800" dirty="0">
                <a:hlinkClick r:id="rId3"/>
              </a:rPr>
              <a:t>https://www.getit01.com/p20190120250957403/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02ED8-B6EF-4B59-9A5C-B41E820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A94C7BD-8878-4392-A1C2-678D9100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3572107"/>
            <a:ext cx="5127542" cy="2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7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D433E-D4EA-45D8-8896-9748977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86088-60BC-49F9-9F2C-D64B066B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7974" cy="4351338"/>
          </a:xfrm>
        </p:spPr>
        <p:txBody>
          <a:bodyPr/>
          <a:lstStyle/>
          <a:p>
            <a:r>
              <a:rPr lang="en-US" altLang="zh-TW" dirty="0"/>
              <a:t>Create a data frame with “</a:t>
            </a:r>
            <a:r>
              <a:rPr lang="zh-TW" altLang="en-US" dirty="0"/>
              <a:t>觀測時間</a:t>
            </a:r>
            <a:r>
              <a:rPr lang="en-US" altLang="zh-TW" dirty="0"/>
              <a:t>(day)” as the first column.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to load the CSV file and 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index_col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as 0 to create a data frame with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of the </a:t>
            </a:r>
            <a:r>
              <a:rPr lang="en-US" altLang="zh-TW" b="1" dirty="0">
                <a:solidFill>
                  <a:schemeClr val="accent1"/>
                </a:solidFill>
              </a:rPr>
              <a:t>date</a:t>
            </a:r>
            <a:r>
              <a:rPr lang="en-US" altLang="zh-TW" dirty="0"/>
              <a:t> data type as the index.</a:t>
            </a:r>
          </a:p>
          <a:p>
            <a:r>
              <a:rPr lang="en-US" altLang="zh-TW" dirty="0"/>
              <a:t>Load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 the index and print out.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2141D-39BD-49E9-B250-D6E84D7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pic>
        <p:nvPicPr>
          <p:cNvPr id="5" name="內容版面配置區 12">
            <a:extLst>
              <a:ext uri="{FF2B5EF4-FFF2-40B4-BE49-F238E27FC236}">
                <a16:creationId xmlns:a16="http://schemas.microsoft.com/office/drawing/2014/main" id="{FEDE7831-779C-4CE2-8AFE-FAFF6111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2" y="4568963"/>
            <a:ext cx="10807975" cy="1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6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DB67-A655-43E9-A71E-B2832C01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C4E0F-2006-400D-83C5-F21171A6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5D716119-C317-4E07-B764-A54EEEB1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0" y="2343607"/>
            <a:ext cx="7496946" cy="3755955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25D27-87E1-4887-96EB-41523C580DA2}"/>
              </a:ext>
            </a:extLst>
          </p:cNvPr>
          <p:cNvSpPr txBox="1">
            <a:spLocks/>
          </p:cNvSpPr>
          <p:nvPr/>
        </p:nvSpPr>
        <p:spPr>
          <a:xfrm>
            <a:off x="838200" y="14914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frame output: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08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6C082-0E8D-47A7-B677-F41513E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80F4A5-23E1-42E0-A21E-7A4B27D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EACE46-4BC0-4AE9-9B4C-801C269EDF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2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parameter to change the position of legend shown.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14DF48-0BF0-46B5-8646-FA2E25BF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59" y="3196739"/>
            <a:ext cx="8768882" cy="28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10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1D2A8-305C-46AF-9CE9-8A713394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624A3-D1CE-4603-AB33-DD719FE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5608F0-FD1D-4730-B8FE-DB16303BA950}"/>
              </a:ext>
            </a:extLst>
          </p:cNvPr>
          <p:cNvSpPr txBox="1">
            <a:spLocks/>
          </p:cNvSpPr>
          <p:nvPr/>
        </p:nvSpPr>
        <p:spPr>
          <a:xfrm>
            <a:off x="838200" y="1509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A58CD7-FCE9-4DCB-849C-939F4831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97" y="2270666"/>
            <a:ext cx="6662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0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1971-A7D6-4A79-AE68-7134280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74"/>
            <a:ext cx="10515600" cy="1325563"/>
          </a:xfrm>
        </p:spPr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03DDE-4BDC-438A-B311-351FD964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34"/>
            <a:ext cx="10515600" cy="4351338"/>
          </a:xfrm>
        </p:spPr>
        <p:txBody>
          <a:bodyPr/>
          <a:lstStyle/>
          <a:p>
            <a:r>
              <a:rPr lang="en-US" altLang="zh-TW" dirty="0"/>
              <a:t>Put the data to be adjusted in the same column and adjust them (“</a:t>
            </a:r>
            <a:r>
              <a:rPr lang="zh-TW" altLang="en-US" dirty="0"/>
              <a:t>氣溫種類</a:t>
            </a:r>
            <a:r>
              <a:rPr lang="en-US" altLang="zh-TW" dirty="0"/>
              <a:t>”).</a:t>
            </a:r>
          </a:p>
          <a:p>
            <a:r>
              <a:rPr lang="en-US" altLang="zh-TW" b="1" i="0" dirty="0" err="1">
                <a:solidFill>
                  <a:schemeClr val="accent1"/>
                </a:solidFill>
                <a:effectLst/>
              </a:rPr>
              <a:t>rename_axis</a:t>
            </a:r>
            <a:r>
              <a:rPr lang="en-US" altLang="zh-TW" b="1" i="0" dirty="0">
                <a:solidFill>
                  <a:schemeClr val="accent1"/>
                </a:solidFill>
                <a:effectLst/>
              </a:rPr>
              <a:t>() </a:t>
            </a:r>
            <a:r>
              <a:rPr lang="en-US" altLang="zh-TW" i="0" dirty="0">
                <a:effectLst/>
              </a:rPr>
              <a:t>is to rename the axis of the index or columns in data frame.</a:t>
            </a:r>
            <a:r>
              <a:rPr lang="en-US" altLang="zh-TW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r>
              <a:rPr lang="en-US" altLang="zh-TW" b="1" dirty="0" err="1">
                <a:solidFill>
                  <a:schemeClr val="accent1"/>
                </a:solidFill>
              </a:rPr>
              <a:t>reset_index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is to reset the index of a data </a:t>
            </a:r>
            <a:r>
              <a:rPr lang="en-US" altLang="zh-TW" dirty="0">
                <a:solidFill>
                  <a:srgbClr val="202124"/>
                </a:solidFill>
              </a:rPr>
              <a:t>f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rame.</a:t>
            </a:r>
          </a:p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rename()</a:t>
            </a:r>
            <a:r>
              <a:rPr lang="en-US" altLang="zh-TW" dirty="0"/>
              <a:t> function to change the column name to "</a:t>
            </a:r>
            <a:r>
              <a:rPr lang="zh-TW" altLang="en-US" dirty="0"/>
              <a:t>溫度</a:t>
            </a:r>
            <a:r>
              <a:rPr lang="en-US" altLang="zh-TW" dirty="0"/>
              <a:t>(℃)".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6D9FD-41FC-4B8F-8F1B-94C0423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FD04113-D749-4889-B733-D3C54508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26" y="4965432"/>
            <a:ext cx="9765547" cy="17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2B780-19C2-40AB-BCF5-F98D368C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C1914-98AE-4E76-81E6-088A90ED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C1541-2C71-4EED-883D-6BED8EF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A1B9056-A274-4079-8742-06578FE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66" y="2750374"/>
            <a:ext cx="5636068" cy="3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1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E09E1-99D6-486F-8707-3768B47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72F9F-2DD3-4026-B0DF-06CD616B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1" y="1740966"/>
            <a:ext cx="11651848" cy="4351338"/>
          </a:xfrm>
        </p:spPr>
        <p:txBody>
          <a:bodyPr/>
          <a:lstStyle/>
          <a:p>
            <a:r>
              <a:rPr lang="en-US" altLang="zh-TW" dirty="0"/>
              <a:t>Use the parameter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79A3-78B7-4ED1-B3A6-CE76842D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C8DD72-A73D-44C7-A727-CD8C97FF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0" y="4404864"/>
            <a:ext cx="11301740" cy="14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8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144D6-AE8B-4B93-A075-EAAE32F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B5D73-2BE6-4F4F-8953-7A3BED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E42591D-B324-4B29-840B-807CC2181C2F}"/>
              </a:ext>
            </a:extLst>
          </p:cNvPr>
          <p:cNvSpPr txBox="1">
            <a:spLocks/>
          </p:cNvSpPr>
          <p:nvPr/>
        </p:nvSpPr>
        <p:spPr>
          <a:xfrm>
            <a:off x="838200" y="1610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7B7F704B-8503-4668-BA8A-BA5D9B5D1E95}"/>
              </a:ext>
            </a:extLst>
          </p:cNvPr>
          <p:cNvSpPr/>
          <p:nvPr/>
        </p:nvSpPr>
        <p:spPr>
          <a:xfrm>
            <a:off x="5736346" y="3826582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FE0E59A-7913-4EDA-AB2C-6F2F748D9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2496" y="2789228"/>
            <a:ext cx="4534533" cy="31722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35E7CE-87EB-45DE-8A23-382638EB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47" y="2817807"/>
            <a:ext cx="456311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711235"/>
            <a:ext cx="3771009" cy="17430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96" y="2928338"/>
            <a:ext cx="3985360" cy="34280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7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36494" y="2644588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4276D975-00D2-4396-B0C2-145C0DBA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7" y="926828"/>
            <a:ext cx="5988424" cy="56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8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B768F-42C7-4990-9F16-9F1E72B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 altLang="zh-TW" dirty="0"/>
              <a:t>Highlight One of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B132C-7FE6-4EB2-B301-13BB30BA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819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parameter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DEB32-F845-49CF-A8B6-F997CD01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247BA1-08BF-4910-8854-13E5DCC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86" y="3206387"/>
            <a:ext cx="8259227" cy="35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53876-C3F9-4FF8-A8A4-045DC3D1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075B0-BF37-4B5E-8D4F-521F207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58323-08FB-4481-82B0-6075BBA33F3A}"/>
              </a:ext>
            </a:extLst>
          </p:cNvPr>
          <p:cNvSpPr/>
          <p:nvPr/>
        </p:nvSpPr>
        <p:spPr>
          <a:xfrm>
            <a:off x="8658226" y="5400675"/>
            <a:ext cx="1524000" cy="352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778DF4-09E8-4157-9106-95114B55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949A2D-74F0-4485-BF6A-5BBF0F65A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4"/>
          <a:stretch/>
        </p:blipFill>
        <p:spPr>
          <a:xfrm>
            <a:off x="427834" y="1564596"/>
            <a:ext cx="11336332" cy="50211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CD4C006-5C59-4359-9D92-7D68FA6ACDBF}"/>
              </a:ext>
            </a:extLst>
          </p:cNvPr>
          <p:cNvSpPr/>
          <p:nvPr/>
        </p:nvSpPr>
        <p:spPr>
          <a:xfrm>
            <a:off x="8757138" y="5602224"/>
            <a:ext cx="1524000" cy="40241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9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F9CC1-2615-4C73-8B79-AC95145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438016-17B3-47EE-8EDE-5AC053F8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278AFF8-B415-4D36-B98E-32F80E13C1A4}"/>
              </a:ext>
            </a:extLst>
          </p:cNvPr>
          <p:cNvSpPr txBox="1">
            <a:spLocks/>
          </p:cNvSpPr>
          <p:nvPr/>
        </p:nvSpPr>
        <p:spPr>
          <a:xfrm>
            <a:off x="838200" y="1572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氣溫</a:t>
            </a:r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(℃)”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is highlighted in red.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13F29B-6776-4DE1-AE42-43AFA69B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91" y="2203997"/>
            <a:ext cx="6528310" cy="41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E58C-E435-44B0-AA1F-F56F47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5F38D376-42B3-4C9D-8B34-141933E4F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034"/>
            <a:ext cx="9639404" cy="132556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17F5C6-1793-4370-A0DE-D121C1A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432C526-BC3F-4C34-9CD2-E015761BAA6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C882-FFFE-4D55-9F5C-B46A3C1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CA428-3413-4575-BE17-7E6FE70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7FA528F-A329-4A59-B646-154FB5A87F20}"/>
              </a:ext>
            </a:extLst>
          </p:cNvPr>
          <p:cNvSpPr txBox="1">
            <a:spLocks/>
          </p:cNvSpPr>
          <p:nvPr/>
        </p:nvSpPr>
        <p:spPr>
          <a:xfrm>
            <a:off x="838200" y="155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4BF7D9-F17D-4A76-9B8D-D75B4581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98" y="2428078"/>
            <a:ext cx="8501803" cy="41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4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033EA-990E-4B41-97D3-15CF2C01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D7079-CB90-4482-8790-A76DE5B4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11070" cy="4351338"/>
          </a:xfrm>
        </p:spPr>
        <p:txBody>
          <a:bodyPr/>
          <a:lstStyle/>
          <a:p>
            <a:r>
              <a:rPr lang="en-US" altLang="zh-TW" dirty="0"/>
              <a:t>To 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in the parameter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 </a:t>
            </a:r>
            <a:r>
              <a:rPr lang="en-US" altLang="zh-TW" dirty="0"/>
              <a:t>function to create line chart data of different temperatures.</a:t>
            </a:r>
          </a:p>
          <a:p>
            <a:r>
              <a:rPr lang="en-US" altLang="zh-TW" dirty="0"/>
              <a:t>Our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Y-axis are different types of temperature.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sz="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11F07-84BB-4956-A76D-AC1C10C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DE2775-24E8-4017-81EE-A3EE6032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475730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6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0872-E5B8-4464-A248-21B7EC7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948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C08016-E021-4E46-9237-2E446F1D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combine multiple line charts into a single chart, specify the parameter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Figure() </a:t>
            </a:r>
            <a:r>
              <a:rPr lang="en-US" altLang="zh-TW" dirty="0"/>
              <a:t>function to combine data in different 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9ED826-48D8-4642-8F83-9AB2004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5034250-3AFB-4411-BDB6-58FCB9D0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9" y="3857263"/>
            <a:ext cx="8856502" cy="2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523C90-F6E5-4D02-BA0D-EB76E64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08"/>
            <a:ext cx="10919791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79C6E-C039-41BB-8156-432A1CF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1183DC9-8AE4-4A1A-B34A-1BFAB8014B94}"/>
              </a:ext>
            </a:extLst>
          </p:cNvPr>
          <p:cNvSpPr txBox="1">
            <a:spLocks/>
          </p:cNvSpPr>
          <p:nvPr/>
        </p:nvSpPr>
        <p:spPr>
          <a:xfrm>
            <a:off x="838200" y="14681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output: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D5DA242-ECC1-4697-9AC5-7BCDF3613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3612" y="2040474"/>
            <a:ext cx="8084775" cy="4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45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C3BEA-74FC-4A3D-951F-4675B96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63"/>
            <a:ext cx="1085021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0973E5-FB14-4A38-A1CC-40DA70D3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2302117"/>
            <a:ext cx="10150929" cy="430594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EFD15-83DE-49A6-82E7-FE059B9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1C69E8-6EAA-419D-A758-27EABAC92B1B}"/>
              </a:ext>
            </a:extLst>
          </p:cNvPr>
          <p:cNvSpPr txBox="1">
            <a:spLocks/>
          </p:cNvSpPr>
          <p:nvPr/>
        </p:nvSpPr>
        <p:spPr>
          <a:xfrm>
            <a:off x="838200" y="15185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Multiple line charts drawing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20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1CA72-70A4-411C-A51D-5542EB7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D2DE8-09E0-427C-BB8B-76630AB5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28975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scipy</a:t>
            </a:r>
            <a:r>
              <a:rPr lang="en-US" altLang="zh-TW" dirty="0"/>
              <a:t> library to smooth the line of the line chart.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linspace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in </a:t>
            </a:r>
            <a:r>
              <a:rPr lang="en-US" altLang="zh-TW" dirty="0" err="1"/>
              <a:t>Numpy</a:t>
            </a:r>
            <a:r>
              <a:rPr lang="en-US" altLang="zh-TW" dirty="0"/>
              <a:t> can spread points evenly within a certain range. </a:t>
            </a:r>
          </a:p>
          <a:p>
            <a:pPr lvl="1"/>
            <a:r>
              <a:rPr lang="en-US" altLang="zh-TW" sz="2800" dirty="0"/>
              <a:t>For example, if we want to generate 5 points between 0 and 10, our program can be written as follows.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A0C-76FF-4717-86C0-7E0A0574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2500DE-AEF5-4DD9-AC86-96E5DE2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01" y="4280306"/>
            <a:ext cx="6101622" cy="20393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91C874-4C90-461E-A7E4-78DF6A896040}"/>
              </a:ext>
            </a:extLst>
          </p:cNvPr>
          <p:cNvSpPr/>
          <p:nvPr/>
        </p:nvSpPr>
        <p:spPr>
          <a:xfrm>
            <a:off x="4337539" y="5777121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E0DCE5-39E1-4F57-8370-FCAD96CC8101}"/>
              </a:ext>
            </a:extLst>
          </p:cNvPr>
          <p:cNvSpPr/>
          <p:nvPr/>
        </p:nvSpPr>
        <p:spPr>
          <a:xfrm>
            <a:off x="5247176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F4CD0A-66DD-46EE-AFA1-02B320183618}"/>
              </a:ext>
            </a:extLst>
          </p:cNvPr>
          <p:cNvSpPr/>
          <p:nvPr/>
        </p:nvSpPr>
        <p:spPr>
          <a:xfrm>
            <a:off x="5935173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83ECAC-C022-49DB-A01C-E90FC7BAE49E}"/>
              </a:ext>
            </a:extLst>
          </p:cNvPr>
          <p:cNvSpPr/>
          <p:nvPr/>
        </p:nvSpPr>
        <p:spPr>
          <a:xfrm>
            <a:off x="6821003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EC1256-A8C2-4631-896E-3472A434F52B}"/>
              </a:ext>
            </a:extLst>
          </p:cNvPr>
          <p:cNvSpPr/>
          <p:nvPr/>
        </p:nvSpPr>
        <p:spPr>
          <a:xfrm>
            <a:off x="7472179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05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803F-10AA-44D3-94D1-8836B2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97"/>
            <a:ext cx="10515600" cy="1325563"/>
          </a:xfrm>
        </p:spPr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0EB3E-97EB-4D87-8337-56827176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3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C93E96-E289-48A3-B7C3-793F3115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84FB-D2F2-4B7C-A9BA-D4B5BC69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8" y="4860032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AD213-EAA6-4862-81C8-7D98D41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92B4E-9E71-4B91-809D-EE709DA20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/>
                </a:solidFill>
              </a:rPr>
              <a:t>make_interp_spline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determine the coefficients of the spline to draw a smooth line chart.</a:t>
            </a:r>
          </a:p>
          <a:p>
            <a:r>
              <a:rPr lang="en-US" altLang="zh-TW" dirty="0"/>
              <a:t>We plot the curve by taking 300 equally spaced samples between the minimum and maximum values along the x-axis.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C524E-A4EC-447E-A2E4-68E6884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E1780E2-3663-49E2-B0C0-A3DD9C53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2" y="4471436"/>
            <a:ext cx="7254016" cy="13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E7932-A61B-4187-A8B8-4E8BC4A2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9C51-CE86-457E-8CCF-B25B6465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scatter chart can be drawn with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function.</a:t>
            </a:r>
          </a:p>
          <a:p>
            <a:r>
              <a:rPr lang="en-US" altLang="zh-TW" dirty="0"/>
              <a:t>The parameter </a:t>
            </a:r>
            <a:r>
              <a:rPr lang="en-US" altLang="zh-TW" b="1" dirty="0">
                <a:solidFill>
                  <a:schemeClr val="accent1"/>
                </a:solidFill>
              </a:rPr>
              <a:t>color</a:t>
            </a:r>
            <a:r>
              <a:rPr lang="en-US" altLang="zh-TW" dirty="0"/>
              <a:t> can specify the color of the dots, and the parameter </a:t>
            </a:r>
            <a:r>
              <a:rPr lang="en-US" altLang="zh-TW" b="1" dirty="0">
                <a:solidFill>
                  <a:schemeClr val="accent1"/>
                </a:solidFill>
              </a:rPr>
              <a:t>alpha</a:t>
            </a:r>
            <a:r>
              <a:rPr lang="en-US" altLang="zh-TW" dirty="0"/>
              <a:t> can specify a value between 0 and 1. Make the color of the dots transparent.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CDE98-687E-4944-9752-DF4DAC9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D1D021-E981-42BE-B1CC-C364B4F7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83" y="4281406"/>
            <a:ext cx="6666234" cy="17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40714-BAC3-4F31-BDCF-A5C15C5F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709E4-0A61-4E4C-AAB6-70B8C8D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C5186E-262E-4638-B165-7A1EC100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3" y="1721168"/>
            <a:ext cx="6580414" cy="47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E93B-A8DC-4248-8BD4-50996DDD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08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226E9-8EDA-4D7A-A234-0D1ED15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94" y="2515053"/>
            <a:ext cx="6423212" cy="4070677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E8FBFF-A0FC-47B0-B9A4-1E6B4C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83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CBC3DD2-D83C-4E15-A113-BC2569359245}"/>
              </a:ext>
            </a:extLst>
          </p:cNvPr>
          <p:cNvSpPr txBox="1">
            <a:spLocks/>
          </p:cNvSpPr>
          <p:nvPr/>
        </p:nvSpPr>
        <p:spPr>
          <a:xfrm>
            <a:off x="838200" y="14647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12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17745-C216-49BB-AF40-9AB1A0E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02615-35F5-47C6-8050-BB49D529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60"/>
            <a:ext cx="10515600" cy="4351338"/>
          </a:xfrm>
        </p:spPr>
        <p:txBody>
          <a:bodyPr/>
          <a:lstStyle/>
          <a:p>
            <a:r>
              <a:rPr lang="fr-FR" altLang="zh-TW" dirty="0"/>
              <a:t>Establish x-axis and y-axis matrix</a:t>
            </a:r>
            <a:r>
              <a:rPr lang="en-US" altLang="zh-TW" dirty="0"/>
              <a:t> as "</a:t>
            </a:r>
            <a:r>
              <a:rPr lang="zh-TW" altLang="en-US" dirty="0"/>
              <a:t>觀測時間</a:t>
            </a:r>
            <a:r>
              <a:rPr lang="en-US" altLang="zh-TW" dirty="0"/>
              <a:t>(day) and "</a:t>
            </a:r>
            <a:r>
              <a:rPr lang="zh-TW" altLang="en-US" dirty="0"/>
              <a:t>氣溫</a:t>
            </a:r>
            <a:r>
              <a:rPr lang="en-US" altLang="zh-TW" dirty="0"/>
              <a:t>(℃)“ than smooth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75540-9BAC-4982-9CB9-838EC7C2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5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671EABA6-7D22-4861-A606-4602FAB4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75" y="3113462"/>
            <a:ext cx="8622450" cy="31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1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87A1C-6544-462A-89F3-609CBFE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48495-ECAE-4F04-AEDF-3923056F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x and y 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9CEB1-80B0-4319-883B-603E5A81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24818C-C0B3-4659-93FE-BB9E06B3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77" y="3206021"/>
            <a:ext cx="5368646" cy="3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4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C53A2-4197-4B07-8CA7-4D669032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B573F1-D157-42A7-82E7-F763BE5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2EBF8C-ACA4-48D4-B78D-E990A805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683" y="1742375"/>
            <a:ext cx="4938634" cy="48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3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B07CD-C957-420B-97D5-F2B058E7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8FD376-81B6-452F-AFD2-17CB423E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1906566"/>
            <a:ext cx="7270376" cy="481490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F40C38-0FA5-462F-B37E-020A4C09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41E06D1-C9F6-4671-AB5D-50F6754F84D9}"/>
              </a:ext>
            </a:extLst>
          </p:cNvPr>
          <p:cNvSpPr txBox="1">
            <a:spLocks/>
          </p:cNvSpPr>
          <p:nvPr/>
        </p:nvSpPr>
        <p:spPr>
          <a:xfrm>
            <a:off x="838200" y="1527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4808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984F-6772-4F89-A011-4DF898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1C023-6629-4DA0-BC91-17D918B3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get the weather data for any month and any region from the website we provide. Draw the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highlight the "</a:t>
            </a:r>
            <a:r>
              <a:rPr lang="zh-TW" altLang="en-US" dirty="0"/>
              <a:t>最高氣溫</a:t>
            </a:r>
            <a:r>
              <a:rPr lang="en-US" altLang="zh-TW" dirty="0"/>
              <a:t>(℃)".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Draw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smooth it.</a:t>
            </a:r>
          </a:p>
          <a:p>
            <a:pPr marL="0" indent="0">
              <a:buNone/>
            </a:pPr>
            <a:endParaRPr lang="en-US" altLang="zh-TW" sz="800" dirty="0"/>
          </a:p>
          <a:p>
            <a:pPr latinLnBrk="1"/>
            <a:r>
              <a:rPr lang="en-US" altLang="zh-TW" dirty="0"/>
              <a:t>URL</a:t>
            </a:r>
            <a:r>
              <a:rPr lang="zh-TW" altLang="en-US" dirty="0"/>
              <a:t> </a:t>
            </a:r>
            <a:r>
              <a:rPr lang="en-US" altLang="zh-TW" dirty="0"/>
              <a:t>link: </a:t>
            </a:r>
            <a:r>
              <a:rPr lang="en-US" altLang="zh-TW" dirty="0">
                <a:hlinkClick r:id="rId3"/>
              </a:rPr>
              <a:t>http://e-service.cwb.gov.tw/HistoryDataQuery/MonthDataController.do?command=viewMain&amp;station=C0AC70&amp;stname=%25E4%25BF%25A1%25E7%25BE%25A9&amp;datepicker=2021-09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63DE4C-3D96-408B-A455-9E0DF97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5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C3EA7-3A77-489C-B631-A7AB382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EC683-FE17-4FB7-A950-0739596C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64CB3A8-902A-48CD-BB77-6ED1CD4C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12126"/>
            <a:ext cx="5192001" cy="35651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0083DD-DE8C-4B0A-8293-498571CA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01" y="2544725"/>
            <a:ext cx="5124886" cy="34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Select "</a:t>
            </a:r>
            <a:r>
              <a:rPr lang="en-US" altLang="zh-TW" sz="3200" b="1" dirty="0">
                <a:solidFill>
                  <a:schemeClr val="accent1"/>
                </a:solidFill>
              </a:rPr>
              <a:t>Python 3</a:t>
            </a:r>
            <a:r>
              <a:rPr lang="en-US" altLang="zh-TW" sz="3200" dirty="0"/>
              <a:t>" from the "</a:t>
            </a:r>
            <a:r>
              <a:rPr lang="en-US" altLang="zh-TW" sz="3200" b="1" dirty="0">
                <a:solidFill>
                  <a:schemeClr val="accent1"/>
                </a:solidFill>
              </a:rPr>
              <a:t>New</a:t>
            </a:r>
            <a:r>
              <a:rPr lang="en-US" altLang="zh-TW" sz="3200" dirty="0"/>
              <a:t>" drop-down menu.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514AA-B59C-4AD5-A2A3-472C33A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0" y="2357724"/>
            <a:ext cx="9353550" cy="3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Heat Map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Covid-19 related data to draw heat maps.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93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0B13-080A-4AFF-83B5-10612D4D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7B36-C485-4694-B0DF-A54B8BB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Load the library we will use.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FA63D-24ED-42B5-8B34-0A8717F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C82E7C-0AC8-42C8-8149-D5A297D9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1" y="2865476"/>
            <a:ext cx="9196578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4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the parameter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 The smaller the value, the larger the coverage of the map.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37D8A5-49EA-4186-8D36-144B83BC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4338"/>
            <a:ext cx="10515600" cy="11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070"/>
            <a:ext cx="10905398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 (because usually, map files are JSON files).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BDBD89-748A-4DF3-A819-EE878A35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9" y="4629388"/>
            <a:ext cx="10710499" cy="2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3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B3F7-9DD8-4CC9-B62E-29A025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2F1C1-304E-4C4B-961D-57573B68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B0EE79D-8200-46AF-BFD3-1240D2D1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21" y="1727315"/>
            <a:ext cx="8472957" cy="4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2AF21-4562-4041-B017-FACAF3E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" y="236053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Number of Cases of COVID-19 in U.S.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71AFA-D891-486E-B71C-F0FDC66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/>
          <a:lstStyle/>
          <a:p>
            <a:r>
              <a:rPr lang="en-US" altLang="zh-TW" dirty="0"/>
              <a:t>Create a CSV file (named </a:t>
            </a:r>
            <a:r>
              <a:rPr lang="en-US" altLang="zh-TW" b="1" dirty="0" err="1">
                <a:solidFill>
                  <a:schemeClr val="accent1"/>
                </a:solidFill>
              </a:rPr>
              <a:t>covid_usastate</a:t>
            </a:r>
            <a:r>
              <a:rPr lang="en-US" altLang="zh-TW" dirty="0"/>
              <a:t>) of the number of people diagnosed with Covid-19 in each state in the United States. Use this file to draw a heat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37A3E-179D-4818-ACE9-E9ED93F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9C8D5F06-2EAA-4214-88E0-40A2BF46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4" y="2667794"/>
            <a:ext cx="5073751" cy="3800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59BF71-5F43-46ED-AB51-E9CC8AA4D4F7}"/>
              </a:ext>
            </a:extLst>
          </p:cNvPr>
          <p:cNvSpPr txBox="1"/>
          <p:nvPr/>
        </p:nvSpPr>
        <p:spPr>
          <a:xfrm>
            <a:off x="3429675" y="6424478"/>
            <a:ext cx="63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https://www.worldometers.info/coronavirus/country/us/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1871-7A0B-4A9A-9CDA-1E224C52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7249"/>
            <a:ext cx="115824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2312C-C4C3-4C63-BAA8-7361A13D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29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dirty="0"/>
              <a:t> function can help us read CSV files stored in </a:t>
            </a:r>
            <a:r>
              <a:rPr lang="en-US" altLang="zh-TW" dirty="0" err="1"/>
              <a:t>Jupyter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Import </a:t>
            </a:r>
            <a:r>
              <a:rPr lang="en-US" altLang="zh-TW" b="1" dirty="0">
                <a:solidFill>
                  <a:schemeClr val="accent1"/>
                </a:solidFill>
              </a:rPr>
              <a:t>covid_usastate.csv </a:t>
            </a:r>
            <a:r>
              <a:rPr lang="en-US" altLang="zh-TW" dirty="0"/>
              <a:t>with the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parameter to read the Covid-19 confirmation cases for each state.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fill_color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is used to set the heat map palette.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56150E-267D-4DDB-B72F-F9C2112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CFE165A1-9822-4825-A5E7-89726FC2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1" y="3602302"/>
            <a:ext cx="9543751" cy="3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D35A7-2595-44B9-8682-0F3FEA3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598" cy="1442996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D60AC-B813-455E-9B4F-C564A98A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034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parameter is used to specify the name of the key (e.g. USA State, Total Cases) in the column where the heat map is drawn.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9761D-EBBA-4F8C-8FED-28002AB3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CA95B22-228F-449D-A1C9-1D448AFB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5" y="2860840"/>
            <a:ext cx="7621705" cy="183379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5E1D93-435F-421F-B50A-4CD41C0B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4694634"/>
            <a:ext cx="900000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CD796-C2BB-4021-A403-1C71D1E3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Heat Map of Cases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4EB50F-D87E-4D8C-8A23-6F95C86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B9F1C021-E575-4ED4-BAD4-D8322A4B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83" y="1248019"/>
            <a:ext cx="9105033" cy="54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140A1-D6AA-4702-8773-DA31B33A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Total Cases into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4EAD2-2C5B-43CD-8874-6CA29B73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A1248-CB5A-476D-9AAA-2AC19B75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31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19586</TotalTime>
  <Words>7987</Words>
  <Application>Microsoft Office PowerPoint</Application>
  <PresentationFormat>寬螢幕</PresentationFormat>
  <Paragraphs>777</Paragraphs>
  <Slides>107</Slides>
  <Notes>105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4" baseType="lpstr">
      <vt:lpstr>-apple-system</vt:lpstr>
      <vt:lpstr>urw-din</vt:lpstr>
      <vt:lpstr>Arial</vt:lpstr>
      <vt:lpstr>Calibri</vt:lpstr>
      <vt:lpstr>Calibri Light</vt:lpstr>
      <vt:lpstr>Times</vt:lpstr>
      <vt:lpstr>Office 佈景主題</vt:lpstr>
      <vt:lpstr>Python Data Visualization</vt:lpstr>
      <vt:lpstr>Outline</vt:lpstr>
      <vt:lpstr>Introduction</vt:lpstr>
      <vt:lpstr>Example of Data Visualization</vt:lpstr>
      <vt:lpstr>Purpose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Use find_all() to 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Classes of colormaps</vt:lpstr>
      <vt:lpstr>Exercise 1</vt:lpstr>
      <vt:lpstr>Exercise 1 Example</vt:lpstr>
      <vt:lpstr>Line Chart</vt:lpstr>
      <vt:lpstr>Numpy </vt:lpstr>
      <vt:lpstr>Matplotlib &amp; Seaborn</vt:lpstr>
      <vt:lpstr>Plotly</vt:lpstr>
      <vt:lpstr>Import Full Library </vt:lpstr>
      <vt:lpstr>Get Weather Data from Website</vt:lpstr>
      <vt:lpstr>Method 1: Web Crawlers </vt:lpstr>
      <vt:lpstr>Method 1: Find Table ID</vt:lpstr>
      <vt:lpstr>Method 1: &lt;table&gt;</vt:lpstr>
      <vt:lpstr>Method 1: Find the Data We Need</vt:lpstr>
      <vt:lpstr>Method 1: Web Crawlers Detail </vt:lpstr>
      <vt:lpstr>Method 1: Crawl the Data We Need</vt:lpstr>
      <vt:lpstr>Delete the Data</vt:lpstr>
      <vt:lpstr>Delete the Data</vt:lpstr>
      <vt:lpstr>Web Crawler Execution Results</vt:lpstr>
      <vt:lpstr>Method 2: Download File</vt:lpstr>
      <vt:lpstr>Method 2: Upload File to Jupyter </vt:lpstr>
      <vt:lpstr>Load weather1.csv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Chinese Display Problem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(Cont’d)</vt:lpstr>
      <vt:lpstr>Extra Bonus </vt:lpstr>
      <vt:lpstr>Email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景淳 詹</dc:creator>
  <cp:lastModifiedBy>陳俊成</cp:lastModifiedBy>
  <cp:revision>167</cp:revision>
  <dcterms:created xsi:type="dcterms:W3CDTF">2021-08-21T06:07:46Z</dcterms:created>
  <dcterms:modified xsi:type="dcterms:W3CDTF">2022-08-20T13:03:14Z</dcterms:modified>
</cp:coreProperties>
</file>